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Faustina" panose="020B0604020202020204" charset="0"/>
      <p:regular r:id="rId43"/>
    </p:embeddedFont>
    <p:embeddedFont>
      <p:font typeface="Faustina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TextBox 2"/>
          <p:cNvSpPr txBox="1"/>
          <p:nvPr/>
        </p:nvSpPr>
        <p:spPr>
          <a:xfrm>
            <a:off x="934033" y="4344845"/>
            <a:ext cx="16419934" cy="2303145"/>
          </a:xfrm>
          <a:prstGeom prst="rect">
            <a:avLst/>
          </a:prstGeom>
        </p:spPr>
        <p:txBody>
          <a:bodyPr lIns="0" tIns="0" rIns="0" bIns="0" rtlCol="0" anchor="t">
            <a:spAutoFit/>
          </a:bodyPr>
          <a:lstStyle/>
          <a:p>
            <a:pPr algn="ctr">
              <a:lnSpc>
                <a:spcPts val="5940"/>
              </a:lnSpc>
            </a:pPr>
            <a:r>
              <a:rPr lang="en-US" sz="6000" b="1">
                <a:solidFill>
                  <a:srgbClr val="204295"/>
                </a:solidFill>
                <a:latin typeface="Faustina Bold"/>
                <a:ea typeface="Faustina Bold"/>
                <a:cs typeface="Faustina Bold"/>
                <a:sym typeface="Faustina Bold"/>
              </a:rPr>
              <a:t>ỨNG DỤNG MÔ HÌNH RFM KẾT HỢP K-MEANS TRONG PHÂN KHÚC KHÁCH HÀNG THEO HÀNH VI MUA SẮM PHỤC VỤ CHIẾN LƯỢC CRM</a:t>
            </a:r>
          </a:p>
        </p:txBody>
      </p:sp>
      <p:sp>
        <p:nvSpPr>
          <p:cNvPr id="3" name="TextBox 3"/>
          <p:cNvSpPr txBox="1"/>
          <p:nvPr/>
        </p:nvSpPr>
        <p:spPr>
          <a:xfrm>
            <a:off x="1092186" y="2785189"/>
            <a:ext cx="16103627" cy="854075"/>
          </a:xfrm>
          <a:prstGeom prst="rect">
            <a:avLst/>
          </a:prstGeom>
        </p:spPr>
        <p:txBody>
          <a:bodyPr lIns="0" tIns="0" rIns="0" bIns="0" rtlCol="0" anchor="t">
            <a:spAutoFit/>
          </a:bodyPr>
          <a:lstStyle/>
          <a:p>
            <a:pPr algn="ctr">
              <a:lnSpc>
                <a:spcPts val="7000"/>
              </a:lnSpc>
            </a:pPr>
            <a:r>
              <a:rPr lang="en-US" sz="5000">
                <a:solidFill>
                  <a:srgbClr val="0062C4"/>
                </a:solidFill>
                <a:latin typeface="Faustina"/>
                <a:ea typeface="Faustina"/>
                <a:cs typeface="Faustina"/>
                <a:sym typeface="Faustina"/>
              </a:rPr>
              <a:t>BÁO CÁO CUỐI KỲ NHÓM 5</a:t>
            </a:r>
          </a:p>
        </p:txBody>
      </p:sp>
      <p:grpSp>
        <p:nvGrpSpPr>
          <p:cNvPr id="4" name="Group 4"/>
          <p:cNvGrpSpPr/>
          <p:nvPr/>
        </p:nvGrpSpPr>
        <p:grpSpPr>
          <a:xfrm>
            <a:off x="-373301" y="-975630"/>
            <a:ext cx="19072041" cy="1951260"/>
            <a:chOff x="0" y="0"/>
            <a:chExt cx="9666627" cy="988993"/>
          </a:xfrm>
        </p:grpSpPr>
        <p:sp>
          <p:nvSpPr>
            <p:cNvPr id="5" name="Freeform 5"/>
            <p:cNvSpPr/>
            <p:nvPr/>
          </p:nvSpPr>
          <p:spPr>
            <a:xfrm>
              <a:off x="0" y="0"/>
              <a:ext cx="9666627" cy="988993"/>
            </a:xfrm>
            <a:custGeom>
              <a:avLst/>
              <a:gdLst/>
              <a:ahLst/>
              <a:cxnLst/>
              <a:rect l="l" t="t" r="r" b="b"/>
              <a:pathLst>
                <a:path w="9666627" h="988993">
                  <a:moveTo>
                    <a:pt x="4871" y="0"/>
                  </a:moveTo>
                  <a:lnTo>
                    <a:pt x="9661756" y="0"/>
                  </a:lnTo>
                  <a:cubicBezTo>
                    <a:pt x="9663047" y="0"/>
                    <a:pt x="9664287" y="513"/>
                    <a:pt x="9665200" y="1427"/>
                  </a:cubicBezTo>
                  <a:cubicBezTo>
                    <a:pt x="9666114" y="2340"/>
                    <a:pt x="9666627" y="3579"/>
                    <a:pt x="9666627" y="4871"/>
                  </a:cubicBezTo>
                  <a:lnTo>
                    <a:pt x="9666627" y="984122"/>
                  </a:lnTo>
                  <a:cubicBezTo>
                    <a:pt x="9666627" y="985413"/>
                    <a:pt x="9666114" y="986652"/>
                    <a:pt x="9665200" y="987566"/>
                  </a:cubicBezTo>
                  <a:cubicBezTo>
                    <a:pt x="9664287" y="988479"/>
                    <a:pt x="9663047" y="988993"/>
                    <a:pt x="9661756" y="988993"/>
                  </a:cubicBezTo>
                  <a:lnTo>
                    <a:pt x="4871" y="988993"/>
                  </a:lnTo>
                  <a:cubicBezTo>
                    <a:pt x="3579" y="988993"/>
                    <a:pt x="2340" y="988479"/>
                    <a:pt x="1427" y="987566"/>
                  </a:cubicBezTo>
                  <a:cubicBezTo>
                    <a:pt x="513" y="986652"/>
                    <a:pt x="0" y="985413"/>
                    <a:pt x="0" y="984122"/>
                  </a:cubicBezTo>
                  <a:lnTo>
                    <a:pt x="0" y="4871"/>
                  </a:lnTo>
                  <a:cubicBezTo>
                    <a:pt x="0" y="3579"/>
                    <a:pt x="513" y="2340"/>
                    <a:pt x="1427" y="1427"/>
                  </a:cubicBezTo>
                  <a:cubicBezTo>
                    <a:pt x="2340" y="513"/>
                    <a:pt x="3579" y="0"/>
                    <a:pt x="4871" y="0"/>
                  </a:cubicBezTo>
                  <a:close/>
                </a:path>
              </a:pathLst>
            </a:custGeom>
            <a:solidFill>
              <a:srgbClr val="003076"/>
            </a:solidFill>
          </p:spPr>
        </p:sp>
        <p:sp>
          <p:nvSpPr>
            <p:cNvPr id="6" name="TextBox 6"/>
            <p:cNvSpPr txBox="1"/>
            <p:nvPr/>
          </p:nvSpPr>
          <p:spPr>
            <a:xfrm>
              <a:off x="0" y="-180975"/>
              <a:ext cx="9666627" cy="1169968"/>
            </a:xfrm>
            <a:prstGeom prst="rect">
              <a:avLst/>
            </a:prstGeom>
          </p:spPr>
          <p:txBody>
            <a:bodyPr lIns="114300" tIns="114300" rIns="114300" bIns="114300" rtlCol="0" anchor="t"/>
            <a:lstStyle/>
            <a:p>
              <a:pPr algn="l">
                <a:lnSpc>
                  <a:spcPts val="3500"/>
                </a:lnSpc>
              </a:pPr>
              <a:endParaRPr/>
            </a:p>
          </p:txBody>
        </p:sp>
      </p:grpSp>
      <p:grpSp>
        <p:nvGrpSpPr>
          <p:cNvPr id="7" name="Group 7"/>
          <p:cNvGrpSpPr/>
          <p:nvPr/>
        </p:nvGrpSpPr>
        <p:grpSpPr>
          <a:xfrm>
            <a:off x="-373301" y="9565179"/>
            <a:ext cx="19072041" cy="1444939"/>
            <a:chOff x="0" y="0"/>
            <a:chExt cx="9666627" cy="732365"/>
          </a:xfrm>
        </p:grpSpPr>
        <p:sp>
          <p:nvSpPr>
            <p:cNvPr id="8" name="Freeform 8"/>
            <p:cNvSpPr/>
            <p:nvPr/>
          </p:nvSpPr>
          <p:spPr>
            <a:xfrm>
              <a:off x="0" y="0"/>
              <a:ext cx="9666627" cy="732365"/>
            </a:xfrm>
            <a:custGeom>
              <a:avLst/>
              <a:gdLst/>
              <a:ahLst/>
              <a:cxnLst/>
              <a:rect l="l" t="t" r="r" b="b"/>
              <a:pathLst>
                <a:path w="9666627" h="732365">
                  <a:moveTo>
                    <a:pt x="4871" y="0"/>
                  </a:moveTo>
                  <a:lnTo>
                    <a:pt x="9661756" y="0"/>
                  </a:lnTo>
                  <a:cubicBezTo>
                    <a:pt x="9663047" y="0"/>
                    <a:pt x="9664287" y="513"/>
                    <a:pt x="9665200" y="1427"/>
                  </a:cubicBezTo>
                  <a:cubicBezTo>
                    <a:pt x="9666114" y="2340"/>
                    <a:pt x="9666627" y="3579"/>
                    <a:pt x="9666627" y="4871"/>
                  </a:cubicBezTo>
                  <a:lnTo>
                    <a:pt x="9666627" y="727493"/>
                  </a:lnTo>
                  <a:cubicBezTo>
                    <a:pt x="9666627" y="728785"/>
                    <a:pt x="9666114" y="730024"/>
                    <a:pt x="9665200" y="730938"/>
                  </a:cubicBezTo>
                  <a:cubicBezTo>
                    <a:pt x="9664287" y="731851"/>
                    <a:pt x="9663047" y="732365"/>
                    <a:pt x="9661756" y="732365"/>
                  </a:cubicBezTo>
                  <a:lnTo>
                    <a:pt x="4871" y="732365"/>
                  </a:lnTo>
                  <a:cubicBezTo>
                    <a:pt x="3579" y="732365"/>
                    <a:pt x="2340" y="731851"/>
                    <a:pt x="1427" y="730938"/>
                  </a:cubicBezTo>
                  <a:cubicBezTo>
                    <a:pt x="513" y="730024"/>
                    <a:pt x="0" y="728785"/>
                    <a:pt x="0" y="727493"/>
                  </a:cubicBezTo>
                  <a:lnTo>
                    <a:pt x="0" y="4871"/>
                  </a:lnTo>
                  <a:cubicBezTo>
                    <a:pt x="0" y="3579"/>
                    <a:pt x="513" y="2340"/>
                    <a:pt x="1427" y="1427"/>
                  </a:cubicBezTo>
                  <a:cubicBezTo>
                    <a:pt x="2340" y="513"/>
                    <a:pt x="3579" y="0"/>
                    <a:pt x="4871" y="0"/>
                  </a:cubicBezTo>
                  <a:close/>
                </a:path>
              </a:pathLst>
            </a:custGeom>
            <a:solidFill>
              <a:srgbClr val="003076"/>
            </a:solidFill>
          </p:spPr>
        </p:sp>
        <p:sp>
          <p:nvSpPr>
            <p:cNvPr id="9" name="TextBox 9"/>
            <p:cNvSpPr txBox="1"/>
            <p:nvPr/>
          </p:nvSpPr>
          <p:spPr>
            <a:xfrm>
              <a:off x="0" y="-180975"/>
              <a:ext cx="9666627" cy="913340"/>
            </a:xfrm>
            <a:prstGeom prst="rect">
              <a:avLst/>
            </a:prstGeom>
          </p:spPr>
          <p:txBody>
            <a:bodyPr lIns="114300" tIns="114300" rIns="114300" bIns="114300" rtlCol="0" anchor="t"/>
            <a:lstStyle/>
            <a:p>
              <a:pPr algn="l">
                <a:lnSpc>
                  <a:spcPts val="3500"/>
                </a:lnSpc>
              </a:pPr>
              <a:endParaRPr/>
            </a:p>
          </p:txBody>
        </p:sp>
      </p:grpSp>
      <p:sp>
        <p:nvSpPr>
          <p:cNvPr id="10" name="TextBox 10"/>
          <p:cNvSpPr txBox="1"/>
          <p:nvPr/>
        </p:nvSpPr>
        <p:spPr>
          <a:xfrm>
            <a:off x="6202054" y="8381855"/>
            <a:ext cx="5921330" cy="570864"/>
          </a:xfrm>
          <a:prstGeom prst="rect">
            <a:avLst/>
          </a:prstGeom>
        </p:spPr>
        <p:txBody>
          <a:bodyPr lIns="0" tIns="0" rIns="0" bIns="0" rtlCol="0" anchor="t">
            <a:spAutoFit/>
          </a:bodyPr>
          <a:lstStyle/>
          <a:p>
            <a:pPr algn="ctr">
              <a:lnSpc>
                <a:spcPts val="4760"/>
              </a:lnSpc>
            </a:pPr>
            <a:r>
              <a:rPr lang="en-US" sz="3400">
                <a:solidFill>
                  <a:srgbClr val="0062C4"/>
                </a:solidFill>
                <a:latin typeface="Faustina"/>
                <a:ea typeface="Faustina"/>
                <a:cs typeface="Faustina"/>
                <a:sym typeface="Faustina"/>
              </a:rPr>
              <a:t>GIẢNG VIÊN: LÊ DIÊN TUẤN</a:t>
            </a:r>
          </a:p>
        </p:txBody>
      </p:sp>
      <p:sp>
        <p:nvSpPr>
          <p:cNvPr id="11" name="AutoShape 11"/>
          <p:cNvSpPr/>
          <p:nvPr/>
        </p:nvSpPr>
        <p:spPr>
          <a:xfrm>
            <a:off x="-269" y="1157548"/>
            <a:ext cx="18699277" cy="0"/>
          </a:xfrm>
          <a:prstGeom prst="line">
            <a:avLst/>
          </a:prstGeom>
          <a:ln w="38100" cap="flat">
            <a:solidFill>
              <a:srgbClr val="000000"/>
            </a:solidFill>
            <a:prstDash val="solid"/>
            <a:headEnd type="none" w="sm" len="sm"/>
            <a:tailEnd type="none" w="sm" len="sm"/>
          </a:ln>
        </p:spPr>
      </p:sp>
      <p:sp>
        <p:nvSpPr>
          <p:cNvPr id="12" name="AutoShape 12"/>
          <p:cNvSpPr/>
          <p:nvPr/>
        </p:nvSpPr>
        <p:spPr>
          <a:xfrm>
            <a:off x="-186919" y="9344025"/>
            <a:ext cx="18699277" cy="0"/>
          </a:xfrm>
          <a:prstGeom prst="line">
            <a:avLst/>
          </a:prstGeom>
          <a:ln w="38100" cap="flat">
            <a:solidFill>
              <a:srgbClr val="000000"/>
            </a:solidFill>
            <a:prstDash val="solid"/>
            <a:headEnd type="none" w="sm" len="sm"/>
            <a:tailEnd type="none" w="sm" len="sm"/>
          </a:ln>
        </p:spPr>
      </p:sp>
      <p:sp>
        <p:nvSpPr>
          <p:cNvPr id="13" name="AutoShape 13"/>
          <p:cNvSpPr/>
          <p:nvPr/>
        </p:nvSpPr>
        <p:spPr>
          <a:xfrm flipV="1">
            <a:off x="375938" y="-2701648"/>
            <a:ext cx="0" cy="18699277"/>
          </a:xfrm>
          <a:prstGeom prst="line">
            <a:avLst/>
          </a:prstGeom>
          <a:ln w="38100" cap="flat">
            <a:solidFill>
              <a:srgbClr val="000000"/>
            </a:solidFill>
            <a:prstDash val="solid"/>
            <a:headEnd type="none" w="sm" len="sm"/>
            <a:tailEnd type="none" w="sm" len="sm"/>
          </a:ln>
        </p:spPr>
      </p:sp>
      <p:sp>
        <p:nvSpPr>
          <p:cNvPr id="14" name="Freeform 14"/>
          <p:cNvSpPr/>
          <p:nvPr/>
        </p:nvSpPr>
        <p:spPr>
          <a:xfrm rot="-9004901" flipH="1" flipV="1">
            <a:off x="-1570264" y="7495730"/>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AutoShape 15"/>
          <p:cNvSpPr/>
          <p:nvPr/>
        </p:nvSpPr>
        <p:spPr>
          <a:xfrm flipV="1">
            <a:off x="17675936" y="-1755187"/>
            <a:ext cx="0" cy="18699277"/>
          </a:xfrm>
          <a:prstGeom prst="line">
            <a:avLst/>
          </a:prstGeom>
          <a:ln w="38100" cap="flat">
            <a:solidFill>
              <a:srgbClr val="000000"/>
            </a:solidFill>
            <a:prstDash val="solid"/>
            <a:headEnd type="none" w="sm" len="sm"/>
            <a:tailEnd type="none" w="sm" len="sm"/>
          </a:ln>
        </p:spPr>
      </p:sp>
      <p:sp>
        <p:nvSpPr>
          <p:cNvPr id="16" name="Freeform 16"/>
          <p:cNvSpPr/>
          <p:nvPr/>
        </p:nvSpPr>
        <p:spPr>
          <a:xfrm rot="-10800000" flipH="1">
            <a:off x="15894316" y="8952718"/>
            <a:ext cx="3525140" cy="2057400"/>
          </a:xfrm>
          <a:custGeom>
            <a:avLst/>
            <a:gdLst/>
            <a:ahLst/>
            <a:cxnLst/>
            <a:rect l="l" t="t" r="r" b="b"/>
            <a:pathLst>
              <a:path w="3525140" h="2057400">
                <a:moveTo>
                  <a:pt x="3525140" y="0"/>
                </a:moveTo>
                <a:lnTo>
                  <a:pt x="0" y="0"/>
                </a:lnTo>
                <a:lnTo>
                  <a:pt x="0" y="2057400"/>
                </a:lnTo>
                <a:lnTo>
                  <a:pt x="3525140" y="2057400"/>
                </a:lnTo>
                <a:lnTo>
                  <a:pt x="352514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rot="3530455" flipH="1" flipV="1">
            <a:off x="15430667" y="-381754"/>
            <a:ext cx="5197928" cy="3525140"/>
          </a:xfrm>
          <a:custGeom>
            <a:avLst/>
            <a:gdLst/>
            <a:ahLst/>
            <a:cxnLst/>
            <a:rect l="l" t="t" r="r" b="b"/>
            <a:pathLst>
              <a:path w="5197928" h="3525140">
                <a:moveTo>
                  <a:pt x="5197927" y="3525140"/>
                </a:moveTo>
                <a:lnTo>
                  <a:pt x="0" y="3525140"/>
                </a:lnTo>
                <a:lnTo>
                  <a:pt x="0" y="0"/>
                </a:lnTo>
                <a:lnTo>
                  <a:pt x="5197927" y="0"/>
                </a:lnTo>
                <a:lnTo>
                  <a:pt x="5197927"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5612408" y="1028700"/>
            <a:ext cx="6138420" cy="886422"/>
            <a:chOff x="0" y="0"/>
            <a:chExt cx="1352538" cy="195314"/>
          </a:xfrm>
        </p:grpSpPr>
        <p:sp>
          <p:nvSpPr>
            <p:cNvPr id="3" name="Freeform 3"/>
            <p:cNvSpPr/>
            <p:nvPr/>
          </p:nvSpPr>
          <p:spPr>
            <a:xfrm>
              <a:off x="0" y="0"/>
              <a:ext cx="1352538" cy="195314"/>
            </a:xfrm>
            <a:custGeom>
              <a:avLst/>
              <a:gdLst/>
              <a:ahLst/>
              <a:cxnLst/>
              <a:rect l="l" t="t" r="r" b="b"/>
              <a:pathLst>
                <a:path w="1352538" h="195314">
                  <a:moveTo>
                    <a:pt x="64322" y="0"/>
                  </a:moveTo>
                  <a:lnTo>
                    <a:pt x="1288215" y="0"/>
                  </a:lnTo>
                  <a:cubicBezTo>
                    <a:pt x="1305275" y="0"/>
                    <a:pt x="1321635" y="6777"/>
                    <a:pt x="1333698" y="18840"/>
                  </a:cubicBezTo>
                  <a:cubicBezTo>
                    <a:pt x="1345761" y="30902"/>
                    <a:pt x="1352538" y="47263"/>
                    <a:pt x="1352538" y="64322"/>
                  </a:cubicBezTo>
                  <a:lnTo>
                    <a:pt x="1352538" y="130991"/>
                  </a:lnTo>
                  <a:cubicBezTo>
                    <a:pt x="1352538" y="148051"/>
                    <a:pt x="1345761" y="164411"/>
                    <a:pt x="1333698" y="176474"/>
                  </a:cubicBezTo>
                  <a:cubicBezTo>
                    <a:pt x="1321635" y="188537"/>
                    <a:pt x="1305275" y="195314"/>
                    <a:pt x="1288215" y="195314"/>
                  </a:cubicBezTo>
                  <a:lnTo>
                    <a:pt x="64322" y="195314"/>
                  </a:lnTo>
                  <a:cubicBezTo>
                    <a:pt x="28798" y="195314"/>
                    <a:pt x="0" y="166516"/>
                    <a:pt x="0" y="130991"/>
                  </a:cubicBezTo>
                  <a:lnTo>
                    <a:pt x="0" y="64322"/>
                  </a:lnTo>
                  <a:cubicBezTo>
                    <a:pt x="0" y="47263"/>
                    <a:pt x="6777" y="30902"/>
                    <a:pt x="18840" y="18840"/>
                  </a:cubicBezTo>
                  <a:cubicBezTo>
                    <a:pt x="30902" y="6777"/>
                    <a:pt x="47263" y="0"/>
                    <a:pt x="64322" y="0"/>
                  </a:cubicBezTo>
                  <a:close/>
                </a:path>
              </a:pathLst>
            </a:custGeom>
            <a:solidFill>
              <a:srgbClr val="003076"/>
            </a:solidFill>
          </p:spPr>
        </p:sp>
        <p:sp>
          <p:nvSpPr>
            <p:cNvPr id="4" name="TextBox 4"/>
            <p:cNvSpPr txBox="1"/>
            <p:nvPr/>
          </p:nvSpPr>
          <p:spPr>
            <a:xfrm>
              <a:off x="0" y="-38100"/>
              <a:ext cx="1352538" cy="2334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681618" y="3012845"/>
            <a:ext cx="8577682" cy="5854268"/>
          </a:xfrm>
          <a:custGeom>
            <a:avLst/>
            <a:gdLst/>
            <a:ahLst/>
            <a:cxnLst/>
            <a:rect l="l" t="t" r="r" b="b"/>
            <a:pathLst>
              <a:path w="8577682" h="5854268">
                <a:moveTo>
                  <a:pt x="0" y="0"/>
                </a:moveTo>
                <a:lnTo>
                  <a:pt x="8577682" y="0"/>
                </a:lnTo>
                <a:lnTo>
                  <a:pt x="8577682" y="5854268"/>
                </a:lnTo>
                <a:lnTo>
                  <a:pt x="0" y="5854268"/>
                </a:lnTo>
                <a:lnTo>
                  <a:pt x="0" y="0"/>
                </a:lnTo>
                <a:close/>
              </a:path>
            </a:pathLst>
          </a:custGeom>
          <a:blipFill>
            <a:blip r:embed="rId2"/>
            <a:stretch>
              <a:fillRect/>
            </a:stretch>
          </a:blipFill>
        </p:spPr>
      </p:sp>
      <p:sp>
        <p:nvSpPr>
          <p:cNvPr id="6" name="TextBox 6"/>
          <p:cNvSpPr txBox="1"/>
          <p:nvPr/>
        </p:nvSpPr>
        <p:spPr>
          <a:xfrm>
            <a:off x="1028700" y="3255834"/>
            <a:ext cx="7110596" cy="5273040"/>
          </a:xfrm>
          <a:prstGeom prst="rect">
            <a:avLst/>
          </a:prstGeom>
        </p:spPr>
        <p:txBody>
          <a:bodyPr lIns="0" tIns="0" rIns="0" bIns="0" rtlCol="0" anchor="t">
            <a:spAutoFit/>
          </a:bodyPr>
          <a:lstStyle/>
          <a:p>
            <a:pPr algn="just">
              <a:lnSpc>
                <a:spcPts val="4680"/>
              </a:lnSpc>
            </a:pPr>
            <a:r>
              <a:rPr lang="en-US" sz="3000" b="1">
                <a:solidFill>
                  <a:srgbClr val="042D62"/>
                </a:solidFill>
                <a:latin typeface="Faustina Bold"/>
                <a:ea typeface="Faustina Bold"/>
                <a:cs typeface="Faustina Bold"/>
                <a:sym typeface="Faustina Bold"/>
              </a:rPr>
              <a:t> </a:t>
            </a:r>
            <a:r>
              <a:rPr lang="en-US" sz="3000">
                <a:solidFill>
                  <a:srgbClr val="042D62"/>
                </a:solidFill>
                <a:latin typeface="Faustina"/>
                <a:ea typeface="Faustina"/>
                <a:cs typeface="Faustina"/>
                <a:sym typeface="Faustina"/>
              </a:rPr>
              <a:t>Là quá trình xử lý dữ liệu thô bằng cách:</a:t>
            </a:r>
          </a:p>
          <a:p>
            <a:pPr marL="647700" lvl="1" indent="-323850" algn="just">
              <a:lnSpc>
                <a:spcPts val="4680"/>
              </a:lnSpc>
              <a:buFont typeface="Arial"/>
              <a:buChar char="•"/>
            </a:pPr>
            <a:r>
              <a:rPr lang="en-US" sz="3000">
                <a:solidFill>
                  <a:srgbClr val="042D62"/>
                </a:solidFill>
                <a:latin typeface="Faustina"/>
                <a:ea typeface="Faustina"/>
                <a:cs typeface="Faustina"/>
                <a:sym typeface="Faustina"/>
              </a:rPr>
              <a:t>Làm sạch</a:t>
            </a:r>
          </a:p>
          <a:p>
            <a:pPr marL="647700" lvl="1" indent="-323850" algn="just">
              <a:lnSpc>
                <a:spcPts val="4680"/>
              </a:lnSpc>
              <a:buFont typeface="Arial"/>
              <a:buChar char="•"/>
            </a:pPr>
            <a:r>
              <a:rPr lang="en-US" sz="3000">
                <a:solidFill>
                  <a:srgbClr val="042D62"/>
                </a:solidFill>
                <a:latin typeface="Faustina"/>
                <a:ea typeface="Faustina"/>
                <a:cs typeface="Faustina"/>
                <a:sym typeface="Faustina"/>
              </a:rPr>
              <a:t>Tích hợp</a:t>
            </a:r>
          </a:p>
          <a:p>
            <a:pPr marL="647700" lvl="1" indent="-323850" algn="just">
              <a:lnSpc>
                <a:spcPts val="4680"/>
              </a:lnSpc>
              <a:buFont typeface="Arial"/>
              <a:buChar char="•"/>
            </a:pPr>
            <a:r>
              <a:rPr lang="en-US" sz="3000">
                <a:solidFill>
                  <a:srgbClr val="042D62"/>
                </a:solidFill>
                <a:latin typeface="Faustina"/>
                <a:ea typeface="Faustina"/>
                <a:cs typeface="Faustina"/>
                <a:sym typeface="Faustina"/>
              </a:rPr>
              <a:t>Biến đổi</a:t>
            </a:r>
          </a:p>
          <a:p>
            <a:pPr marL="647700" lvl="1" indent="-323850" algn="just">
              <a:lnSpc>
                <a:spcPts val="4680"/>
              </a:lnSpc>
              <a:buFont typeface="Arial"/>
              <a:buChar char="•"/>
            </a:pPr>
            <a:r>
              <a:rPr lang="en-US" sz="3000">
                <a:solidFill>
                  <a:srgbClr val="042D62"/>
                </a:solidFill>
                <a:latin typeface="Faustina"/>
                <a:ea typeface="Faustina"/>
                <a:cs typeface="Faustina"/>
                <a:sym typeface="Faustina"/>
              </a:rPr>
              <a:t>Thu giảm  </a:t>
            </a:r>
          </a:p>
          <a:p>
            <a:pPr marL="647700" lvl="1" indent="-323850" algn="just">
              <a:lnSpc>
                <a:spcPts val="4680"/>
              </a:lnSpc>
              <a:buFont typeface="Arial"/>
              <a:buChar char="•"/>
            </a:pPr>
            <a:r>
              <a:rPr lang="en-US" sz="3000">
                <a:solidFill>
                  <a:srgbClr val="042D62"/>
                </a:solidFill>
                <a:latin typeface="Faustina"/>
                <a:ea typeface="Faustina"/>
                <a:cs typeface="Faustina"/>
                <a:sym typeface="Faustina"/>
              </a:rPr>
              <a:t>Rời rạc hóa dữ liệu </a:t>
            </a:r>
          </a:p>
          <a:p>
            <a:pPr algn="just">
              <a:lnSpc>
                <a:spcPts val="4680"/>
              </a:lnSpc>
            </a:pPr>
            <a:r>
              <a:rPr lang="en-US" sz="3000">
                <a:solidFill>
                  <a:srgbClr val="042D62"/>
                </a:solidFill>
                <a:latin typeface="Faustina"/>
                <a:ea typeface="Faustina"/>
                <a:cs typeface="Faustina"/>
                <a:sym typeface="Faustina"/>
              </a:rPr>
              <a:t>⟶ </a:t>
            </a:r>
            <a:r>
              <a:rPr lang="en-US" sz="3000" b="1">
                <a:solidFill>
                  <a:srgbClr val="042D62"/>
                </a:solidFill>
                <a:latin typeface="Faustina Bold"/>
                <a:ea typeface="Faustina Bold"/>
                <a:cs typeface="Faustina Bold"/>
                <a:sym typeface="Faustina Bold"/>
              </a:rPr>
              <a:t>Đảm bảo tính nhất quán và hỗ trợ hiệu quả cho các mô hình.</a:t>
            </a:r>
          </a:p>
          <a:p>
            <a:pPr algn="just">
              <a:lnSpc>
                <a:spcPts val="4680"/>
              </a:lnSpc>
            </a:pPr>
            <a:endParaRPr lang="en-US" sz="3000" b="1">
              <a:solidFill>
                <a:srgbClr val="042D62"/>
              </a:solidFill>
              <a:latin typeface="Faustina Bold"/>
              <a:ea typeface="Faustina Bold"/>
              <a:cs typeface="Faustina Bold"/>
              <a:sym typeface="Faustina Bold"/>
            </a:endParaRPr>
          </a:p>
        </p:txBody>
      </p:sp>
      <p:sp>
        <p:nvSpPr>
          <p:cNvPr id="7" name="TextBox 7"/>
          <p:cNvSpPr txBox="1"/>
          <p:nvPr/>
        </p:nvSpPr>
        <p:spPr>
          <a:xfrm>
            <a:off x="5909167" y="933450"/>
            <a:ext cx="5544902" cy="854075"/>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5.  Tiền xử lý dữ  liệu</a:t>
            </a:r>
          </a:p>
        </p:txBody>
      </p:sp>
    </p:spTree>
  </p:cSld>
  <p:clrMapOvr>
    <a:masterClrMapping/>
  </p:clrMapOvr>
  <p:transition spd="slow">
    <p:strips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449308" y="2443225"/>
            <a:ext cx="19186615" cy="6029475"/>
            <a:chOff x="0" y="0"/>
            <a:chExt cx="5053265" cy="1588010"/>
          </a:xfrm>
        </p:grpSpPr>
        <p:sp>
          <p:nvSpPr>
            <p:cNvPr id="3" name="Freeform 3"/>
            <p:cNvSpPr/>
            <p:nvPr/>
          </p:nvSpPr>
          <p:spPr>
            <a:xfrm>
              <a:off x="0" y="0"/>
              <a:ext cx="5053265" cy="1588010"/>
            </a:xfrm>
            <a:custGeom>
              <a:avLst/>
              <a:gdLst/>
              <a:ahLst/>
              <a:cxnLst/>
              <a:rect l="l" t="t" r="r" b="b"/>
              <a:pathLst>
                <a:path w="5053265" h="1588010">
                  <a:moveTo>
                    <a:pt x="20579" y="0"/>
                  </a:moveTo>
                  <a:lnTo>
                    <a:pt x="5032686" y="0"/>
                  </a:lnTo>
                  <a:cubicBezTo>
                    <a:pt x="5044051" y="0"/>
                    <a:pt x="5053265" y="9213"/>
                    <a:pt x="5053265" y="20579"/>
                  </a:cubicBezTo>
                  <a:lnTo>
                    <a:pt x="5053265" y="1567431"/>
                  </a:lnTo>
                  <a:cubicBezTo>
                    <a:pt x="5053265" y="1578797"/>
                    <a:pt x="5044051" y="1588010"/>
                    <a:pt x="5032686" y="1588010"/>
                  </a:cubicBezTo>
                  <a:lnTo>
                    <a:pt x="20579" y="1588010"/>
                  </a:lnTo>
                  <a:cubicBezTo>
                    <a:pt x="15121" y="1588010"/>
                    <a:pt x="9887" y="1585842"/>
                    <a:pt x="6027" y="1581983"/>
                  </a:cubicBezTo>
                  <a:cubicBezTo>
                    <a:pt x="2168" y="1578123"/>
                    <a:pt x="0" y="1572889"/>
                    <a:pt x="0" y="1567431"/>
                  </a:cubicBezTo>
                  <a:lnTo>
                    <a:pt x="0" y="20579"/>
                  </a:lnTo>
                  <a:cubicBezTo>
                    <a:pt x="0" y="9213"/>
                    <a:pt x="9213" y="0"/>
                    <a:pt x="20579" y="0"/>
                  </a:cubicBezTo>
                  <a:close/>
                </a:path>
              </a:pathLst>
            </a:custGeom>
            <a:solidFill>
              <a:srgbClr val="003076"/>
            </a:solidFill>
          </p:spPr>
        </p:sp>
        <p:sp>
          <p:nvSpPr>
            <p:cNvPr id="4" name="TextBox 4"/>
            <p:cNvSpPr txBox="1"/>
            <p:nvPr/>
          </p:nvSpPr>
          <p:spPr>
            <a:xfrm>
              <a:off x="0" y="-28575"/>
              <a:ext cx="5053265" cy="1616585"/>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1320603" y="4230513"/>
            <a:ext cx="15646794" cy="2588251"/>
          </a:xfrm>
          <a:prstGeom prst="rect">
            <a:avLst/>
          </a:prstGeom>
        </p:spPr>
        <p:txBody>
          <a:bodyPr lIns="0" tIns="0" rIns="0" bIns="0" rtlCol="0" anchor="t">
            <a:spAutoFit/>
          </a:bodyPr>
          <a:lstStyle/>
          <a:p>
            <a:pPr algn="ctr">
              <a:lnSpc>
                <a:spcPts val="10069"/>
              </a:lnSpc>
            </a:pPr>
            <a:r>
              <a:rPr lang="en-US" sz="9499" b="1">
                <a:solidFill>
                  <a:srgbClr val="FFFFFF"/>
                </a:solidFill>
                <a:latin typeface="Faustina Bold"/>
                <a:ea typeface="Faustina Bold"/>
                <a:cs typeface="Faustina Bold"/>
                <a:sym typeface="Faustina Bold"/>
              </a:rPr>
              <a:t>III. KẾT QUẢ ĐƯỢC TRIỂN KHAI BẰNG PYTHON</a:t>
            </a:r>
          </a:p>
        </p:txBody>
      </p:sp>
      <p:sp>
        <p:nvSpPr>
          <p:cNvPr id="6" name="Freeform 6"/>
          <p:cNvSpPr/>
          <p:nvPr/>
        </p:nvSpPr>
        <p:spPr>
          <a:xfrm rot="5400000" flipH="1" flipV="1">
            <a:off x="15689036" y="3279619"/>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flipH="1" flipV="1">
            <a:off x="-2363705" y="4111167"/>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2538293" y="1254022"/>
            <a:ext cx="13211414" cy="8851647"/>
          </a:xfrm>
          <a:custGeom>
            <a:avLst/>
            <a:gdLst/>
            <a:ahLst/>
            <a:cxnLst/>
            <a:rect l="l" t="t" r="r" b="b"/>
            <a:pathLst>
              <a:path w="13211414" h="8851647">
                <a:moveTo>
                  <a:pt x="0" y="0"/>
                </a:moveTo>
                <a:lnTo>
                  <a:pt x="13211414" y="0"/>
                </a:lnTo>
                <a:lnTo>
                  <a:pt x="13211414" y="8851647"/>
                </a:lnTo>
                <a:lnTo>
                  <a:pt x="0" y="8851647"/>
                </a:lnTo>
                <a:lnTo>
                  <a:pt x="0" y="0"/>
                </a:lnTo>
                <a:close/>
              </a:path>
            </a:pathLst>
          </a:custGeom>
          <a:blipFill>
            <a:blip r:embed="rId2"/>
            <a:stretch>
              <a:fillRect/>
            </a:stretch>
          </a:blipFill>
        </p:spPr>
      </p:sp>
      <p:grpSp>
        <p:nvGrpSpPr>
          <p:cNvPr id="3" name="Group 3"/>
          <p:cNvGrpSpPr/>
          <p:nvPr/>
        </p:nvGrpSpPr>
        <p:grpSpPr>
          <a:xfrm>
            <a:off x="2617109" y="215200"/>
            <a:ext cx="13053781" cy="886422"/>
            <a:chOff x="0" y="0"/>
            <a:chExt cx="17405042" cy="1181895"/>
          </a:xfrm>
        </p:grpSpPr>
        <p:grpSp>
          <p:nvGrpSpPr>
            <p:cNvPr id="4" name="Group 4"/>
            <p:cNvGrpSpPr/>
            <p:nvPr/>
          </p:nvGrpSpPr>
          <p:grpSpPr>
            <a:xfrm>
              <a:off x="0" y="0"/>
              <a:ext cx="17405042" cy="1181895"/>
              <a:chOff x="0" y="0"/>
              <a:chExt cx="2876266" cy="195314"/>
            </a:xfrm>
          </p:grpSpPr>
          <p:sp>
            <p:nvSpPr>
              <p:cNvPr id="5" name="Freeform 5"/>
              <p:cNvSpPr/>
              <p:nvPr/>
            </p:nvSpPr>
            <p:spPr>
              <a:xfrm>
                <a:off x="0" y="0"/>
                <a:ext cx="2876266" cy="195314"/>
              </a:xfrm>
              <a:custGeom>
                <a:avLst/>
                <a:gdLst/>
                <a:ahLst/>
                <a:cxnLst/>
                <a:rect l="l" t="t" r="r" b="b"/>
                <a:pathLst>
                  <a:path w="2876266" h="195314">
                    <a:moveTo>
                      <a:pt x="30247" y="0"/>
                    </a:moveTo>
                    <a:lnTo>
                      <a:pt x="2846019" y="0"/>
                    </a:lnTo>
                    <a:cubicBezTo>
                      <a:pt x="2862724" y="0"/>
                      <a:pt x="2876266" y="13542"/>
                      <a:pt x="2876266" y="30247"/>
                    </a:cubicBezTo>
                    <a:lnTo>
                      <a:pt x="2876266" y="165067"/>
                    </a:lnTo>
                    <a:cubicBezTo>
                      <a:pt x="2876266" y="173089"/>
                      <a:pt x="2873080" y="180782"/>
                      <a:pt x="2867407" y="186455"/>
                    </a:cubicBezTo>
                    <a:cubicBezTo>
                      <a:pt x="2861735" y="192127"/>
                      <a:pt x="2854041" y="195314"/>
                      <a:pt x="2846019" y="195314"/>
                    </a:cubicBezTo>
                    <a:lnTo>
                      <a:pt x="30247" y="195314"/>
                    </a:lnTo>
                    <a:cubicBezTo>
                      <a:pt x="13542" y="195314"/>
                      <a:pt x="0" y="181772"/>
                      <a:pt x="0" y="165067"/>
                    </a:cubicBezTo>
                    <a:lnTo>
                      <a:pt x="0" y="30247"/>
                    </a:lnTo>
                    <a:cubicBezTo>
                      <a:pt x="0" y="13542"/>
                      <a:pt x="13542" y="0"/>
                      <a:pt x="30247" y="0"/>
                    </a:cubicBezTo>
                    <a:close/>
                  </a:path>
                </a:pathLst>
              </a:custGeom>
              <a:solidFill>
                <a:srgbClr val="003076"/>
              </a:solidFill>
            </p:spPr>
          </p:sp>
          <p:sp>
            <p:nvSpPr>
              <p:cNvPr id="6" name="TextBox 6"/>
              <p:cNvSpPr txBox="1"/>
              <p:nvPr/>
            </p:nvSpPr>
            <p:spPr>
              <a:xfrm>
                <a:off x="0" y="-38100"/>
                <a:ext cx="2876266" cy="233414"/>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10115" y="-95250"/>
              <a:ext cx="16549449"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1. Xây dựng tổng thể (Framework)</a:t>
              </a:r>
            </a:p>
          </p:txBody>
        </p:sp>
      </p:gr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1089697" y="426710"/>
            <a:ext cx="2849604" cy="3274013"/>
          </a:xfrm>
          <a:custGeom>
            <a:avLst/>
            <a:gdLst/>
            <a:ahLst/>
            <a:cxnLst/>
            <a:rect l="l" t="t" r="r" b="b"/>
            <a:pathLst>
              <a:path w="2849604" h="3274013">
                <a:moveTo>
                  <a:pt x="0" y="0"/>
                </a:moveTo>
                <a:lnTo>
                  <a:pt x="2849605" y="0"/>
                </a:lnTo>
                <a:lnTo>
                  <a:pt x="2849605" y="3274014"/>
                </a:lnTo>
                <a:lnTo>
                  <a:pt x="0" y="3274014"/>
                </a:lnTo>
                <a:lnTo>
                  <a:pt x="0" y="0"/>
                </a:lnTo>
                <a:close/>
              </a:path>
            </a:pathLst>
          </a:custGeom>
          <a:blipFill>
            <a:blip r:embed="rId2"/>
            <a:stretch>
              <a:fillRect/>
            </a:stretch>
          </a:blipFill>
        </p:spPr>
      </p:sp>
      <p:sp>
        <p:nvSpPr>
          <p:cNvPr id="3" name="Freeform 3"/>
          <p:cNvSpPr/>
          <p:nvPr/>
        </p:nvSpPr>
        <p:spPr>
          <a:xfrm>
            <a:off x="11089697" y="3975802"/>
            <a:ext cx="2849604" cy="2795838"/>
          </a:xfrm>
          <a:custGeom>
            <a:avLst/>
            <a:gdLst/>
            <a:ahLst/>
            <a:cxnLst/>
            <a:rect l="l" t="t" r="r" b="b"/>
            <a:pathLst>
              <a:path w="2849604" h="2795838">
                <a:moveTo>
                  <a:pt x="0" y="0"/>
                </a:moveTo>
                <a:lnTo>
                  <a:pt x="2849605" y="0"/>
                </a:lnTo>
                <a:lnTo>
                  <a:pt x="2849605" y="2795838"/>
                </a:lnTo>
                <a:lnTo>
                  <a:pt x="0" y="2795838"/>
                </a:lnTo>
                <a:lnTo>
                  <a:pt x="0" y="0"/>
                </a:lnTo>
                <a:close/>
              </a:path>
            </a:pathLst>
          </a:custGeom>
          <a:blipFill>
            <a:blip r:embed="rId3"/>
            <a:stretch>
              <a:fillRect/>
            </a:stretch>
          </a:blipFill>
        </p:spPr>
      </p:sp>
      <p:sp>
        <p:nvSpPr>
          <p:cNvPr id="4" name="Freeform 4"/>
          <p:cNvSpPr/>
          <p:nvPr/>
        </p:nvSpPr>
        <p:spPr>
          <a:xfrm>
            <a:off x="11089697" y="7047865"/>
            <a:ext cx="2849604" cy="3080653"/>
          </a:xfrm>
          <a:custGeom>
            <a:avLst/>
            <a:gdLst/>
            <a:ahLst/>
            <a:cxnLst/>
            <a:rect l="l" t="t" r="r" b="b"/>
            <a:pathLst>
              <a:path w="2849604" h="3080653">
                <a:moveTo>
                  <a:pt x="0" y="0"/>
                </a:moveTo>
                <a:lnTo>
                  <a:pt x="2849605" y="0"/>
                </a:lnTo>
                <a:lnTo>
                  <a:pt x="2849605" y="3080653"/>
                </a:lnTo>
                <a:lnTo>
                  <a:pt x="0" y="3080653"/>
                </a:lnTo>
                <a:lnTo>
                  <a:pt x="0" y="0"/>
                </a:lnTo>
                <a:close/>
              </a:path>
            </a:pathLst>
          </a:custGeom>
          <a:blipFill>
            <a:blip r:embed="rId4"/>
            <a:stretch>
              <a:fillRect/>
            </a:stretch>
          </a:blipFill>
        </p:spPr>
      </p:sp>
      <p:sp>
        <p:nvSpPr>
          <p:cNvPr id="5" name="Freeform 5"/>
          <p:cNvSpPr/>
          <p:nvPr/>
        </p:nvSpPr>
        <p:spPr>
          <a:xfrm>
            <a:off x="14466208" y="8833264"/>
            <a:ext cx="2793092" cy="850072"/>
          </a:xfrm>
          <a:custGeom>
            <a:avLst/>
            <a:gdLst/>
            <a:ahLst/>
            <a:cxnLst/>
            <a:rect l="l" t="t" r="r" b="b"/>
            <a:pathLst>
              <a:path w="2793092" h="850072">
                <a:moveTo>
                  <a:pt x="0" y="0"/>
                </a:moveTo>
                <a:lnTo>
                  <a:pt x="2793092" y="0"/>
                </a:lnTo>
                <a:lnTo>
                  <a:pt x="2793092" y="850072"/>
                </a:lnTo>
                <a:lnTo>
                  <a:pt x="0" y="850072"/>
                </a:lnTo>
                <a:lnTo>
                  <a:pt x="0" y="0"/>
                </a:lnTo>
                <a:close/>
              </a:path>
            </a:pathLst>
          </a:custGeom>
          <a:blipFill>
            <a:blip r:embed="rId5"/>
            <a:stretch>
              <a:fillRect/>
            </a:stretch>
          </a:blipFill>
        </p:spPr>
      </p:sp>
      <p:sp>
        <p:nvSpPr>
          <p:cNvPr id="6" name="Freeform 6"/>
          <p:cNvSpPr/>
          <p:nvPr/>
        </p:nvSpPr>
        <p:spPr>
          <a:xfrm>
            <a:off x="14466208" y="5180403"/>
            <a:ext cx="3097040" cy="3182475"/>
          </a:xfrm>
          <a:custGeom>
            <a:avLst/>
            <a:gdLst/>
            <a:ahLst/>
            <a:cxnLst/>
            <a:rect l="l" t="t" r="r" b="b"/>
            <a:pathLst>
              <a:path w="3097040" h="3182475">
                <a:moveTo>
                  <a:pt x="0" y="0"/>
                </a:moveTo>
                <a:lnTo>
                  <a:pt x="3097039" y="0"/>
                </a:lnTo>
                <a:lnTo>
                  <a:pt x="3097039" y="3182475"/>
                </a:lnTo>
                <a:lnTo>
                  <a:pt x="0" y="3182475"/>
                </a:lnTo>
                <a:lnTo>
                  <a:pt x="0" y="0"/>
                </a:lnTo>
                <a:close/>
              </a:path>
            </a:pathLst>
          </a:custGeom>
          <a:blipFill>
            <a:blip r:embed="rId6"/>
            <a:stretch>
              <a:fillRect/>
            </a:stretch>
          </a:blipFill>
        </p:spPr>
      </p:sp>
      <p:sp>
        <p:nvSpPr>
          <p:cNvPr id="7" name="Freeform 7"/>
          <p:cNvSpPr/>
          <p:nvPr/>
        </p:nvSpPr>
        <p:spPr>
          <a:xfrm>
            <a:off x="14466208" y="1382395"/>
            <a:ext cx="3097040" cy="3274013"/>
          </a:xfrm>
          <a:custGeom>
            <a:avLst/>
            <a:gdLst/>
            <a:ahLst/>
            <a:cxnLst/>
            <a:rect l="l" t="t" r="r" b="b"/>
            <a:pathLst>
              <a:path w="3097040" h="3274013">
                <a:moveTo>
                  <a:pt x="0" y="0"/>
                </a:moveTo>
                <a:lnTo>
                  <a:pt x="3097039" y="0"/>
                </a:lnTo>
                <a:lnTo>
                  <a:pt x="3097039" y="3274013"/>
                </a:lnTo>
                <a:lnTo>
                  <a:pt x="0" y="3274013"/>
                </a:lnTo>
                <a:lnTo>
                  <a:pt x="0" y="0"/>
                </a:lnTo>
                <a:close/>
              </a:path>
            </a:pathLst>
          </a:custGeom>
          <a:blipFill>
            <a:blip r:embed="rId7"/>
            <a:stretch>
              <a:fillRect/>
            </a:stretch>
          </a:blipFill>
        </p:spPr>
      </p:sp>
      <p:sp>
        <p:nvSpPr>
          <p:cNvPr id="8" name="TextBox 8"/>
          <p:cNvSpPr txBox="1"/>
          <p:nvPr/>
        </p:nvSpPr>
        <p:spPr>
          <a:xfrm>
            <a:off x="471388" y="1927235"/>
            <a:ext cx="9887962" cy="7579360"/>
          </a:xfrm>
          <a:prstGeom prst="rect">
            <a:avLst/>
          </a:prstGeom>
        </p:spPr>
        <p:txBody>
          <a:bodyPr lIns="0" tIns="0" rIns="0" bIns="0" rtlCol="0" anchor="t">
            <a:spAutoFit/>
          </a:bodyPr>
          <a:lstStyle/>
          <a:p>
            <a:pPr marL="669289" lvl="1" indent="-334645" algn="just">
              <a:lnSpc>
                <a:spcPts val="4339"/>
              </a:lnSpc>
              <a:buFont typeface="Arial"/>
              <a:buChar char="•"/>
            </a:pPr>
            <a:r>
              <a:rPr lang="en-US" sz="3099">
                <a:solidFill>
                  <a:srgbClr val="042D62"/>
                </a:solidFill>
                <a:latin typeface="Faustina"/>
                <a:ea typeface="Faustina"/>
                <a:cs typeface="Faustina"/>
                <a:sym typeface="Faustina"/>
              </a:rPr>
              <a:t>Dataset sử dụng tập dữ liệu bán hàng trực tuyến lấy từ Kaggle, bao gồm các giao dịch diễn ra tại Hoa kỳ từ tháng 9/2016 đến tháng 1/2017</a:t>
            </a:r>
          </a:p>
          <a:p>
            <a:pPr marL="669289" lvl="1" indent="-334645" algn="just">
              <a:lnSpc>
                <a:spcPts val="4339"/>
              </a:lnSpc>
              <a:buFont typeface="Arial"/>
              <a:buChar char="•"/>
            </a:pPr>
            <a:r>
              <a:rPr lang="en-US" sz="3099">
                <a:solidFill>
                  <a:srgbClr val="042D62"/>
                </a:solidFill>
                <a:latin typeface="Faustina"/>
                <a:ea typeface="Faustina"/>
                <a:cs typeface="Faustina"/>
                <a:sym typeface="Faustina"/>
              </a:rPr>
              <a:t>Dữ liệu gồm 2121 dòng và 21 cột, cung cấp thông tin chi tiết về </a:t>
            </a:r>
          </a:p>
          <a:p>
            <a:pPr marL="1338579" lvl="2" indent="-446193" algn="just">
              <a:lnSpc>
                <a:spcPts val="4339"/>
              </a:lnSpc>
              <a:buFont typeface="Arial"/>
              <a:buChar char="⚬"/>
            </a:pPr>
            <a:r>
              <a:rPr lang="en-US" sz="3099">
                <a:solidFill>
                  <a:srgbClr val="042D62"/>
                </a:solidFill>
                <a:latin typeface="Faustina"/>
                <a:ea typeface="Faustina"/>
                <a:cs typeface="Faustina"/>
                <a:sym typeface="Faustina"/>
              </a:rPr>
              <a:t>Đơn hàng</a:t>
            </a:r>
          </a:p>
          <a:p>
            <a:pPr marL="1338579" lvl="2" indent="-446193" algn="just">
              <a:lnSpc>
                <a:spcPts val="4339"/>
              </a:lnSpc>
              <a:buFont typeface="Arial"/>
              <a:buChar char="⚬"/>
            </a:pPr>
            <a:r>
              <a:rPr lang="en-US" sz="3099">
                <a:solidFill>
                  <a:srgbClr val="042D62"/>
                </a:solidFill>
                <a:latin typeface="Faustina"/>
                <a:ea typeface="Faustina"/>
                <a:cs typeface="Faustina"/>
                <a:sym typeface="Faustina"/>
              </a:rPr>
              <a:t>Khách hàng</a:t>
            </a:r>
          </a:p>
          <a:p>
            <a:pPr marL="1338579" lvl="2" indent="-446193" algn="just">
              <a:lnSpc>
                <a:spcPts val="4339"/>
              </a:lnSpc>
              <a:buFont typeface="Arial"/>
              <a:buChar char="⚬"/>
            </a:pPr>
            <a:r>
              <a:rPr lang="en-US" sz="3099">
                <a:solidFill>
                  <a:srgbClr val="042D62"/>
                </a:solidFill>
                <a:latin typeface="Faustina"/>
                <a:ea typeface="Faustina"/>
                <a:cs typeface="Faustina"/>
                <a:sym typeface="Faustina"/>
              </a:rPr>
              <a:t>Sản phẩm </a:t>
            </a:r>
          </a:p>
          <a:p>
            <a:pPr marL="1338579" lvl="2" indent="-446193" algn="just">
              <a:lnSpc>
                <a:spcPts val="4339"/>
              </a:lnSpc>
              <a:buFont typeface="Arial"/>
              <a:buChar char="⚬"/>
            </a:pPr>
            <a:r>
              <a:rPr lang="en-US" sz="3099">
                <a:solidFill>
                  <a:srgbClr val="042D62"/>
                </a:solidFill>
                <a:latin typeface="Faustina"/>
                <a:ea typeface="Faustina"/>
                <a:cs typeface="Faustina"/>
                <a:sym typeface="Faustina"/>
              </a:rPr>
              <a:t>Phương thức vận chuyển </a:t>
            </a:r>
          </a:p>
          <a:p>
            <a:pPr marL="1338579" lvl="2" indent="-446193" algn="just">
              <a:lnSpc>
                <a:spcPts val="4339"/>
              </a:lnSpc>
              <a:buFont typeface="Arial"/>
              <a:buChar char="⚬"/>
            </a:pPr>
            <a:r>
              <a:rPr lang="en-US" sz="3099">
                <a:solidFill>
                  <a:srgbClr val="042D62"/>
                </a:solidFill>
                <a:latin typeface="Faustina"/>
                <a:ea typeface="Faustina"/>
                <a:cs typeface="Faustina"/>
                <a:sym typeface="Faustina"/>
              </a:rPr>
              <a:t>Doanh thu và lợi nhuận </a:t>
            </a:r>
          </a:p>
          <a:p>
            <a:pPr marL="669289" lvl="1" indent="-334645" algn="just">
              <a:lnSpc>
                <a:spcPts val="4339"/>
              </a:lnSpc>
              <a:buFont typeface="Arial"/>
              <a:buChar char="•"/>
            </a:pPr>
            <a:r>
              <a:rPr lang="en-US" sz="3099">
                <a:solidFill>
                  <a:srgbClr val="042D62"/>
                </a:solidFill>
                <a:latin typeface="Faustina"/>
                <a:ea typeface="Faustina"/>
                <a:cs typeface="Faustina"/>
                <a:sym typeface="Faustina"/>
              </a:rPr>
              <a:t>Trong đó các biến quan trọng như Order Date, Customer ID, Region, Sales, Profit….  để phân tích hành vi mua hàng.</a:t>
            </a:r>
          </a:p>
          <a:p>
            <a:pPr algn="just">
              <a:lnSpc>
                <a:spcPts val="4339"/>
              </a:lnSpc>
            </a:pPr>
            <a:endParaRPr lang="en-US" sz="3099">
              <a:solidFill>
                <a:srgbClr val="042D62"/>
              </a:solidFill>
              <a:latin typeface="Faustina"/>
              <a:ea typeface="Faustina"/>
              <a:cs typeface="Faustina"/>
              <a:sym typeface="Faustina"/>
            </a:endParaRPr>
          </a:p>
        </p:txBody>
      </p:sp>
      <p:grpSp>
        <p:nvGrpSpPr>
          <p:cNvPr id="9" name="Group 9"/>
          <p:cNvGrpSpPr/>
          <p:nvPr/>
        </p:nvGrpSpPr>
        <p:grpSpPr>
          <a:xfrm>
            <a:off x="713143" y="585489"/>
            <a:ext cx="5638195" cy="886422"/>
            <a:chOff x="0" y="0"/>
            <a:chExt cx="7517593" cy="1181895"/>
          </a:xfrm>
        </p:grpSpPr>
        <p:grpSp>
          <p:nvGrpSpPr>
            <p:cNvPr id="10" name="Group 10"/>
            <p:cNvGrpSpPr/>
            <p:nvPr/>
          </p:nvGrpSpPr>
          <p:grpSpPr>
            <a:xfrm>
              <a:off x="0" y="0"/>
              <a:ext cx="7517593" cy="1181895"/>
              <a:chOff x="0" y="0"/>
              <a:chExt cx="1242318" cy="195314"/>
            </a:xfrm>
          </p:grpSpPr>
          <p:sp>
            <p:nvSpPr>
              <p:cNvPr id="11" name="Freeform 11"/>
              <p:cNvSpPr/>
              <p:nvPr/>
            </p:nvSpPr>
            <p:spPr>
              <a:xfrm>
                <a:off x="0" y="0"/>
                <a:ext cx="1242318" cy="195314"/>
              </a:xfrm>
              <a:custGeom>
                <a:avLst/>
                <a:gdLst/>
                <a:ahLst/>
                <a:cxnLst/>
                <a:rect l="l" t="t" r="r" b="b"/>
                <a:pathLst>
                  <a:path w="1242318" h="195314">
                    <a:moveTo>
                      <a:pt x="70029" y="0"/>
                    </a:moveTo>
                    <a:lnTo>
                      <a:pt x="1172289" y="0"/>
                    </a:lnTo>
                    <a:cubicBezTo>
                      <a:pt x="1210965" y="0"/>
                      <a:pt x="1242318" y="31353"/>
                      <a:pt x="1242318" y="70029"/>
                    </a:cubicBezTo>
                    <a:lnTo>
                      <a:pt x="1242318" y="125285"/>
                    </a:lnTo>
                    <a:cubicBezTo>
                      <a:pt x="1242318" y="163961"/>
                      <a:pt x="1210965" y="195314"/>
                      <a:pt x="1172289" y="195314"/>
                    </a:cubicBezTo>
                    <a:lnTo>
                      <a:pt x="70029" y="195314"/>
                    </a:lnTo>
                    <a:cubicBezTo>
                      <a:pt x="31353" y="195314"/>
                      <a:pt x="0" y="163961"/>
                      <a:pt x="0" y="125285"/>
                    </a:cubicBezTo>
                    <a:lnTo>
                      <a:pt x="0" y="70029"/>
                    </a:lnTo>
                    <a:cubicBezTo>
                      <a:pt x="0" y="31353"/>
                      <a:pt x="31353" y="0"/>
                      <a:pt x="70029" y="0"/>
                    </a:cubicBezTo>
                    <a:close/>
                  </a:path>
                </a:pathLst>
              </a:custGeom>
              <a:solidFill>
                <a:srgbClr val="003076"/>
              </a:solidFill>
            </p:spPr>
          </p:sp>
          <p:sp>
            <p:nvSpPr>
              <p:cNvPr id="12" name="TextBox 12"/>
              <p:cNvSpPr txBox="1"/>
              <p:nvPr/>
            </p:nvSpPr>
            <p:spPr>
              <a:xfrm>
                <a:off x="0" y="-38100"/>
                <a:ext cx="1242318" cy="23341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7137" y="-95250"/>
              <a:ext cx="7148045"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2. Chọn dữ liệu</a:t>
              </a:r>
            </a:p>
          </p:txBody>
        </p:sp>
      </p:gr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8592232" y="1610826"/>
            <a:ext cx="8877266" cy="8317109"/>
          </a:xfrm>
          <a:custGeom>
            <a:avLst/>
            <a:gdLst/>
            <a:ahLst/>
            <a:cxnLst/>
            <a:rect l="l" t="t" r="r" b="b"/>
            <a:pathLst>
              <a:path w="8877266" h="8317109">
                <a:moveTo>
                  <a:pt x="0" y="0"/>
                </a:moveTo>
                <a:lnTo>
                  <a:pt x="8877265" y="0"/>
                </a:lnTo>
                <a:lnTo>
                  <a:pt x="8877265" y="8317109"/>
                </a:lnTo>
                <a:lnTo>
                  <a:pt x="0" y="8317109"/>
                </a:lnTo>
                <a:lnTo>
                  <a:pt x="0" y="0"/>
                </a:lnTo>
                <a:close/>
              </a:path>
            </a:pathLst>
          </a:custGeom>
          <a:blipFill>
            <a:blip r:embed="rId2"/>
            <a:stretch>
              <a:fillRect/>
            </a:stretch>
          </a:blipFill>
        </p:spPr>
      </p:sp>
      <p:sp>
        <p:nvSpPr>
          <p:cNvPr id="3" name="Freeform 3"/>
          <p:cNvSpPr/>
          <p:nvPr/>
        </p:nvSpPr>
        <p:spPr>
          <a:xfrm rot="61545">
            <a:off x="6233197" y="4130095"/>
            <a:ext cx="1654225" cy="1654225"/>
          </a:xfrm>
          <a:custGeom>
            <a:avLst/>
            <a:gdLst/>
            <a:ahLst/>
            <a:cxnLst/>
            <a:rect l="l" t="t" r="r" b="b"/>
            <a:pathLst>
              <a:path w="1654225" h="1654225">
                <a:moveTo>
                  <a:pt x="0" y="0"/>
                </a:moveTo>
                <a:lnTo>
                  <a:pt x="1654225" y="0"/>
                </a:lnTo>
                <a:lnTo>
                  <a:pt x="1654225" y="1654225"/>
                </a:lnTo>
                <a:lnTo>
                  <a:pt x="0" y="16542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300094" y="2964195"/>
            <a:ext cx="660200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a. Tìm hiểu tổng quan dữ liệu</a:t>
            </a:r>
          </a:p>
        </p:txBody>
      </p:sp>
      <p:grpSp>
        <p:nvGrpSpPr>
          <p:cNvPr id="5" name="Group 5"/>
          <p:cNvGrpSpPr/>
          <p:nvPr/>
        </p:nvGrpSpPr>
        <p:grpSpPr>
          <a:xfrm>
            <a:off x="479646" y="1610826"/>
            <a:ext cx="6873396" cy="820381"/>
            <a:chOff x="0" y="0"/>
            <a:chExt cx="9164529" cy="1093842"/>
          </a:xfrm>
        </p:grpSpPr>
        <p:grpSp>
          <p:nvGrpSpPr>
            <p:cNvPr id="6" name="Group 6"/>
            <p:cNvGrpSpPr/>
            <p:nvPr/>
          </p:nvGrpSpPr>
          <p:grpSpPr>
            <a:xfrm>
              <a:off x="0" y="0"/>
              <a:ext cx="9164529" cy="1093842"/>
              <a:chOff x="0" y="0"/>
              <a:chExt cx="1514482" cy="180763"/>
            </a:xfrm>
          </p:grpSpPr>
          <p:sp>
            <p:nvSpPr>
              <p:cNvPr id="7" name="Freeform 7"/>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8" name="TextBox 8"/>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grpSp>
        <p:nvGrpSpPr>
          <p:cNvPr id="10" name="Group 10"/>
          <p:cNvGrpSpPr/>
          <p:nvPr/>
        </p:nvGrpSpPr>
        <p:grpSpPr>
          <a:xfrm>
            <a:off x="2065341" y="257680"/>
            <a:ext cx="13053781" cy="886422"/>
            <a:chOff x="0" y="0"/>
            <a:chExt cx="17405042" cy="1181895"/>
          </a:xfrm>
        </p:grpSpPr>
        <p:grpSp>
          <p:nvGrpSpPr>
            <p:cNvPr id="11" name="Group 11"/>
            <p:cNvGrpSpPr/>
            <p:nvPr/>
          </p:nvGrpSpPr>
          <p:grpSpPr>
            <a:xfrm>
              <a:off x="0" y="0"/>
              <a:ext cx="17405042" cy="1181895"/>
              <a:chOff x="0" y="0"/>
              <a:chExt cx="2876266" cy="195314"/>
            </a:xfrm>
          </p:grpSpPr>
          <p:sp>
            <p:nvSpPr>
              <p:cNvPr id="12" name="Freeform 12"/>
              <p:cNvSpPr/>
              <p:nvPr/>
            </p:nvSpPr>
            <p:spPr>
              <a:xfrm>
                <a:off x="0" y="0"/>
                <a:ext cx="2876266" cy="195314"/>
              </a:xfrm>
              <a:custGeom>
                <a:avLst/>
                <a:gdLst/>
                <a:ahLst/>
                <a:cxnLst/>
                <a:rect l="l" t="t" r="r" b="b"/>
                <a:pathLst>
                  <a:path w="2876266" h="195314">
                    <a:moveTo>
                      <a:pt x="30247" y="0"/>
                    </a:moveTo>
                    <a:lnTo>
                      <a:pt x="2846019" y="0"/>
                    </a:lnTo>
                    <a:cubicBezTo>
                      <a:pt x="2862724" y="0"/>
                      <a:pt x="2876266" y="13542"/>
                      <a:pt x="2876266" y="30247"/>
                    </a:cubicBezTo>
                    <a:lnTo>
                      <a:pt x="2876266" y="165067"/>
                    </a:lnTo>
                    <a:cubicBezTo>
                      <a:pt x="2876266" y="173089"/>
                      <a:pt x="2873080" y="180782"/>
                      <a:pt x="2867407" y="186455"/>
                    </a:cubicBezTo>
                    <a:cubicBezTo>
                      <a:pt x="2861735" y="192127"/>
                      <a:pt x="2854041" y="195314"/>
                      <a:pt x="2846019" y="195314"/>
                    </a:cubicBezTo>
                    <a:lnTo>
                      <a:pt x="30247" y="195314"/>
                    </a:lnTo>
                    <a:cubicBezTo>
                      <a:pt x="13542" y="195314"/>
                      <a:pt x="0" y="181772"/>
                      <a:pt x="0" y="165067"/>
                    </a:cubicBezTo>
                    <a:lnTo>
                      <a:pt x="0" y="30247"/>
                    </a:lnTo>
                    <a:cubicBezTo>
                      <a:pt x="0" y="13542"/>
                      <a:pt x="13542" y="0"/>
                      <a:pt x="30247" y="0"/>
                    </a:cubicBezTo>
                    <a:close/>
                  </a:path>
                </a:pathLst>
              </a:custGeom>
              <a:solidFill>
                <a:srgbClr val="003076"/>
              </a:solidFill>
            </p:spPr>
          </p:sp>
          <p:sp>
            <p:nvSpPr>
              <p:cNvPr id="13" name="TextBox 13"/>
              <p:cNvSpPr txBox="1"/>
              <p:nvPr/>
            </p:nvSpPr>
            <p:spPr>
              <a:xfrm>
                <a:off x="0" y="-38100"/>
                <a:ext cx="2876266" cy="23341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0115" y="-95250"/>
              <a:ext cx="16549449"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3. Kết quả triển khai bằng Python</a:t>
              </a:r>
            </a:p>
          </p:txBody>
        </p:sp>
      </p:gr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5527455" y="3090166"/>
            <a:ext cx="1629035" cy="1629035"/>
          </a:xfrm>
          <a:custGeom>
            <a:avLst/>
            <a:gdLst/>
            <a:ahLst/>
            <a:cxnLst/>
            <a:rect l="l" t="t" r="r" b="b"/>
            <a:pathLst>
              <a:path w="1629035" h="1629035">
                <a:moveTo>
                  <a:pt x="0" y="0"/>
                </a:moveTo>
                <a:lnTo>
                  <a:pt x="1629034" y="0"/>
                </a:lnTo>
                <a:lnTo>
                  <a:pt x="1629034" y="1629035"/>
                </a:lnTo>
                <a:lnTo>
                  <a:pt x="0" y="16290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572271" y="7138719"/>
            <a:ext cx="10206916" cy="2119581"/>
          </a:xfrm>
          <a:custGeom>
            <a:avLst/>
            <a:gdLst/>
            <a:ahLst/>
            <a:cxnLst/>
            <a:rect l="l" t="t" r="r" b="b"/>
            <a:pathLst>
              <a:path w="10206916" h="2119581">
                <a:moveTo>
                  <a:pt x="0" y="0"/>
                </a:moveTo>
                <a:lnTo>
                  <a:pt x="10206916" y="0"/>
                </a:lnTo>
                <a:lnTo>
                  <a:pt x="10206916" y="2119581"/>
                </a:lnTo>
                <a:lnTo>
                  <a:pt x="0" y="2119581"/>
                </a:lnTo>
                <a:lnTo>
                  <a:pt x="0" y="0"/>
                </a:lnTo>
                <a:close/>
              </a:path>
            </a:pathLst>
          </a:custGeom>
          <a:blipFill>
            <a:blip r:embed="rId4"/>
            <a:stretch>
              <a:fillRect/>
            </a:stretch>
          </a:blipFill>
        </p:spPr>
      </p:sp>
      <p:sp>
        <p:nvSpPr>
          <p:cNvPr id="4" name="Freeform 4"/>
          <p:cNvSpPr/>
          <p:nvPr/>
        </p:nvSpPr>
        <p:spPr>
          <a:xfrm>
            <a:off x="5527455" y="6729116"/>
            <a:ext cx="1629035" cy="1629035"/>
          </a:xfrm>
          <a:custGeom>
            <a:avLst/>
            <a:gdLst/>
            <a:ahLst/>
            <a:cxnLst/>
            <a:rect l="l" t="t" r="r" b="b"/>
            <a:pathLst>
              <a:path w="1629035" h="1629035">
                <a:moveTo>
                  <a:pt x="0" y="0"/>
                </a:moveTo>
                <a:lnTo>
                  <a:pt x="1629034" y="0"/>
                </a:lnTo>
                <a:lnTo>
                  <a:pt x="1629034" y="1629034"/>
                </a:lnTo>
                <a:lnTo>
                  <a:pt x="0" y="16290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830233" y="3878392"/>
            <a:ext cx="9690991" cy="1053927"/>
          </a:xfrm>
          <a:custGeom>
            <a:avLst/>
            <a:gdLst/>
            <a:ahLst/>
            <a:cxnLst/>
            <a:rect l="l" t="t" r="r" b="b"/>
            <a:pathLst>
              <a:path w="9690991" h="1053927">
                <a:moveTo>
                  <a:pt x="0" y="0"/>
                </a:moveTo>
                <a:lnTo>
                  <a:pt x="9690991" y="0"/>
                </a:lnTo>
                <a:lnTo>
                  <a:pt x="9690991" y="1053927"/>
                </a:lnTo>
                <a:lnTo>
                  <a:pt x="0" y="1053927"/>
                </a:lnTo>
                <a:lnTo>
                  <a:pt x="0" y="0"/>
                </a:lnTo>
                <a:close/>
              </a:path>
            </a:pathLst>
          </a:custGeom>
          <a:blipFill>
            <a:blip r:embed="rId5"/>
            <a:stretch>
              <a:fillRect/>
            </a:stretch>
          </a:blipFill>
        </p:spPr>
      </p:sp>
      <p:sp>
        <p:nvSpPr>
          <p:cNvPr id="6" name="TextBox 6"/>
          <p:cNvSpPr txBox="1"/>
          <p:nvPr/>
        </p:nvSpPr>
        <p:spPr>
          <a:xfrm>
            <a:off x="1057867" y="2145110"/>
            <a:ext cx="7443585"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b.  Kiểm tra các giá trị trùng lặp</a:t>
            </a:r>
          </a:p>
        </p:txBody>
      </p:sp>
      <p:sp>
        <p:nvSpPr>
          <p:cNvPr id="7" name="TextBox 7"/>
          <p:cNvSpPr txBox="1"/>
          <p:nvPr/>
        </p:nvSpPr>
        <p:spPr>
          <a:xfrm>
            <a:off x="1328468" y="5800727"/>
            <a:ext cx="6392598"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c. Kiểm tra các giá trị nhiễu</a:t>
            </a:r>
          </a:p>
        </p:txBody>
      </p:sp>
      <p:grpSp>
        <p:nvGrpSpPr>
          <p:cNvPr id="8" name="Group 8"/>
          <p:cNvGrpSpPr/>
          <p:nvPr/>
        </p:nvGrpSpPr>
        <p:grpSpPr>
          <a:xfrm>
            <a:off x="508813" y="1186527"/>
            <a:ext cx="6873396" cy="820381"/>
            <a:chOff x="0" y="0"/>
            <a:chExt cx="9164529" cy="1093842"/>
          </a:xfrm>
        </p:grpSpPr>
        <p:grpSp>
          <p:nvGrpSpPr>
            <p:cNvPr id="9" name="Group 9"/>
            <p:cNvGrpSpPr/>
            <p:nvPr/>
          </p:nvGrpSpPr>
          <p:grpSpPr>
            <a:xfrm>
              <a:off x="0" y="0"/>
              <a:ext cx="9164529" cy="1093842"/>
              <a:chOff x="0" y="0"/>
              <a:chExt cx="1514482" cy="180763"/>
            </a:xfrm>
          </p:grpSpPr>
          <p:sp>
            <p:nvSpPr>
              <p:cNvPr id="10" name="Freeform 10"/>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1" name="TextBox 11"/>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0028701" y="2379920"/>
            <a:ext cx="6873642" cy="3742656"/>
          </a:xfrm>
          <a:custGeom>
            <a:avLst/>
            <a:gdLst/>
            <a:ahLst/>
            <a:cxnLst/>
            <a:rect l="l" t="t" r="r" b="b"/>
            <a:pathLst>
              <a:path w="6873642" h="3742656">
                <a:moveTo>
                  <a:pt x="0" y="0"/>
                </a:moveTo>
                <a:lnTo>
                  <a:pt x="6873642" y="0"/>
                </a:lnTo>
                <a:lnTo>
                  <a:pt x="6873642" y="3742657"/>
                </a:lnTo>
                <a:lnTo>
                  <a:pt x="0" y="3742657"/>
                </a:lnTo>
                <a:lnTo>
                  <a:pt x="0" y="0"/>
                </a:lnTo>
                <a:close/>
              </a:path>
            </a:pathLst>
          </a:custGeom>
          <a:blipFill>
            <a:blip r:embed="rId2"/>
            <a:stretch>
              <a:fillRect t="-620" b="-620"/>
            </a:stretch>
          </a:blipFill>
        </p:spPr>
      </p:sp>
      <p:sp>
        <p:nvSpPr>
          <p:cNvPr id="3" name="Freeform 3"/>
          <p:cNvSpPr/>
          <p:nvPr/>
        </p:nvSpPr>
        <p:spPr>
          <a:xfrm>
            <a:off x="1716749" y="2563856"/>
            <a:ext cx="1127269" cy="1127269"/>
          </a:xfrm>
          <a:custGeom>
            <a:avLst/>
            <a:gdLst/>
            <a:ahLst/>
            <a:cxnLst/>
            <a:rect l="l" t="t" r="r" b="b"/>
            <a:pathLst>
              <a:path w="1127269" h="1127269">
                <a:moveTo>
                  <a:pt x="0" y="0"/>
                </a:moveTo>
                <a:lnTo>
                  <a:pt x="1127269" y="0"/>
                </a:lnTo>
                <a:lnTo>
                  <a:pt x="1127269" y="1127269"/>
                </a:lnTo>
                <a:lnTo>
                  <a:pt x="0" y="11272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176103" y="6152844"/>
            <a:ext cx="6909349" cy="3765595"/>
          </a:xfrm>
          <a:custGeom>
            <a:avLst/>
            <a:gdLst/>
            <a:ahLst/>
            <a:cxnLst/>
            <a:rect l="l" t="t" r="r" b="b"/>
            <a:pathLst>
              <a:path w="6909349" h="3765595">
                <a:moveTo>
                  <a:pt x="0" y="0"/>
                </a:moveTo>
                <a:lnTo>
                  <a:pt x="6909349" y="0"/>
                </a:lnTo>
                <a:lnTo>
                  <a:pt x="6909349" y="3765595"/>
                </a:lnTo>
                <a:lnTo>
                  <a:pt x="0" y="3765595"/>
                </a:lnTo>
                <a:lnTo>
                  <a:pt x="0" y="0"/>
                </a:lnTo>
                <a:close/>
              </a:path>
            </a:pathLst>
          </a:custGeom>
          <a:blipFill>
            <a:blip r:embed="rId5"/>
            <a:stretch>
              <a:fillRect/>
            </a:stretch>
          </a:blipFill>
        </p:spPr>
      </p:sp>
      <p:sp>
        <p:nvSpPr>
          <p:cNvPr id="5" name="Freeform 5"/>
          <p:cNvSpPr/>
          <p:nvPr/>
        </p:nvSpPr>
        <p:spPr>
          <a:xfrm>
            <a:off x="3176103" y="2349653"/>
            <a:ext cx="6852597" cy="3803192"/>
          </a:xfrm>
          <a:custGeom>
            <a:avLst/>
            <a:gdLst/>
            <a:ahLst/>
            <a:cxnLst/>
            <a:rect l="l" t="t" r="r" b="b"/>
            <a:pathLst>
              <a:path w="6852597" h="3803192">
                <a:moveTo>
                  <a:pt x="0" y="0"/>
                </a:moveTo>
                <a:lnTo>
                  <a:pt x="6852598" y="0"/>
                </a:lnTo>
                <a:lnTo>
                  <a:pt x="6852598" y="3803191"/>
                </a:lnTo>
                <a:lnTo>
                  <a:pt x="0" y="3803191"/>
                </a:lnTo>
                <a:lnTo>
                  <a:pt x="0" y="0"/>
                </a:lnTo>
                <a:close/>
              </a:path>
            </a:pathLst>
          </a:custGeom>
          <a:blipFill>
            <a:blip r:embed="rId6"/>
            <a:stretch>
              <a:fillRect/>
            </a:stretch>
          </a:blipFill>
        </p:spPr>
      </p:sp>
      <p:sp>
        <p:nvSpPr>
          <p:cNvPr id="6" name="Freeform 6"/>
          <p:cNvSpPr/>
          <p:nvPr/>
        </p:nvSpPr>
        <p:spPr>
          <a:xfrm>
            <a:off x="10028701" y="6115248"/>
            <a:ext cx="6915486" cy="3803192"/>
          </a:xfrm>
          <a:custGeom>
            <a:avLst/>
            <a:gdLst/>
            <a:ahLst/>
            <a:cxnLst/>
            <a:rect l="l" t="t" r="r" b="b"/>
            <a:pathLst>
              <a:path w="6915486" h="3803192">
                <a:moveTo>
                  <a:pt x="0" y="0"/>
                </a:moveTo>
                <a:lnTo>
                  <a:pt x="6915486" y="0"/>
                </a:lnTo>
                <a:lnTo>
                  <a:pt x="6915486" y="3803191"/>
                </a:lnTo>
                <a:lnTo>
                  <a:pt x="0" y="3803191"/>
                </a:lnTo>
                <a:lnTo>
                  <a:pt x="0" y="0"/>
                </a:lnTo>
                <a:close/>
              </a:path>
            </a:pathLst>
          </a:custGeom>
          <a:blipFill>
            <a:blip r:embed="rId7"/>
            <a:stretch>
              <a:fillRect t="-1372" b="-61823"/>
            </a:stretch>
          </a:blipFill>
        </p:spPr>
      </p:sp>
      <p:sp>
        <p:nvSpPr>
          <p:cNvPr id="7" name="TextBox 7"/>
          <p:cNvSpPr txBox="1"/>
          <p:nvPr/>
        </p:nvSpPr>
        <p:spPr>
          <a:xfrm>
            <a:off x="617375" y="1316231"/>
            <a:ext cx="6392598"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Biểu diễn dữ liệu gốc</a:t>
            </a:r>
          </a:p>
        </p:txBody>
      </p:sp>
      <p:grpSp>
        <p:nvGrpSpPr>
          <p:cNvPr id="8" name="Group 8"/>
          <p:cNvGrpSpPr/>
          <p:nvPr/>
        </p:nvGrpSpPr>
        <p:grpSpPr>
          <a:xfrm>
            <a:off x="1028700" y="524425"/>
            <a:ext cx="6873396" cy="820381"/>
            <a:chOff x="0" y="0"/>
            <a:chExt cx="9164529" cy="1093842"/>
          </a:xfrm>
        </p:grpSpPr>
        <p:grpSp>
          <p:nvGrpSpPr>
            <p:cNvPr id="9" name="Group 9"/>
            <p:cNvGrpSpPr/>
            <p:nvPr/>
          </p:nvGrpSpPr>
          <p:grpSpPr>
            <a:xfrm>
              <a:off x="0" y="0"/>
              <a:ext cx="9164529" cy="1093842"/>
              <a:chOff x="0" y="0"/>
              <a:chExt cx="1514482" cy="180763"/>
            </a:xfrm>
          </p:grpSpPr>
          <p:sp>
            <p:nvSpPr>
              <p:cNvPr id="10" name="Freeform 10"/>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1" name="TextBox 11"/>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8853075" y="1723251"/>
            <a:ext cx="8934841" cy="7535049"/>
          </a:xfrm>
          <a:custGeom>
            <a:avLst/>
            <a:gdLst/>
            <a:ahLst/>
            <a:cxnLst/>
            <a:rect l="l" t="t" r="r" b="b"/>
            <a:pathLst>
              <a:path w="8934841" h="7535049">
                <a:moveTo>
                  <a:pt x="0" y="0"/>
                </a:moveTo>
                <a:lnTo>
                  <a:pt x="8934841" y="0"/>
                </a:lnTo>
                <a:lnTo>
                  <a:pt x="8934841" y="7535049"/>
                </a:lnTo>
                <a:lnTo>
                  <a:pt x="0" y="7535049"/>
                </a:lnTo>
                <a:lnTo>
                  <a:pt x="0" y="0"/>
                </a:lnTo>
                <a:close/>
              </a:path>
            </a:pathLst>
          </a:custGeom>
          <a:blipFill>
            <a:blip r:embed="rId2"/>
            <a:stretch>
              <a:fillRect/>
            </a:stretch>
          </a:blipFill>
        </p:spPr>
      </p:sp>
      <p:sp>
        <p:nvSpPr>
          <p:cNvPr id="3" name="TextBox 3"/>
          <p:cNvSpPr txBox="1"/>
          <p:nvPr/>
        </p:nvSpPr>
        <p:spPr>
          <a:xfrm>
            <a:off x="692765" y="2243258"/>
            <a:ext cx="6392598"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Biểu diễn dữ liệu gốc</a:t>
            </a:r>
          </a:p>
        </p:txBody>
      </p:sp>
      <p:sp>
        <p:nvSpPr>
          <p:cNvPr id="4" name="TextBox 4"/>
          <p:cNvSpPr txBox="1"/>
          <p:nvPr/>
        </p:nvSpPr>
        <p:spPr>
          <a:xfrm>
            <a:off x="1802450" y="3320014"/>
            <a:ext cx="6408239"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0000"/>
                </a:solidFill>
                <a:latin typeface="Faustina Bold"/>
                <a:ea typeface="Faustina Bold"/>
                <a:cs typeface="Faustina Bold"/>
                <a:sym typeface="Faustina Bold"/>
              </a:rPr>
              <a:t>Biểu đồ tròn:</a:t>
            </a:r>
            <a:r>
              <a:rPr lang="en-US" sz="3000">
                <a:solidFill>
                  <a:srgbClr val="000000"/>
                </a:solidFill>
                <a:latin typeface="Faustina"/>
                <a:ea typeface="Faustina"/>
                <a:cs typeface="Faustina"/>
                <a:sym typeface="Faustina"/>
              </a:rPr>
              <a:t> Được sử dụng để thể hiện tỷ lệ phân bố của các giá trị giúp khám phá, hiểu rõ đặc điểm hành vi mua sắm ban đầu của khách hàng</a:t>
            </a:r>
          </a:p>
        </p:txBody>
      </p:sp>
      <p:sp>
        <p:nvSpPr>
          <p:cNvPr id="5" name="TextBox 5"/>
          <p:cNvSpPr txBox="1"/>
          <p:nvPr/>
        </p:nvSpPr>
        <p:spPr>
          <a:xfrm>
            <a:off x="419382" y="7677151"/>
            <a:ext cx="8433693" cy="1581149"/>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Faustina Bold"/>
                <a:ea typeface="Faustina Bold"/>
                <a:cs typeface="Faustina Bold"/>
                <a:sym typeface="Faustina Bold"/>
              </a:rPr>
              <a:t> Cho thấy chiến lược CRM nên tập trung chính vào nhóm khách hàng cá nhân, do đây là nhóm lớn nhất</a:t>
            </a:r>
          </a:p>
        </p:txBody>
      </p:sp>
      <p:sp>
        <p:nvSpPr>
          <p:cNvPr id="6" name="Freeform 6"/>
          <p:cNvSpPr/>
          <p:nvPr/>
        </p:nvSpPr>
        <p:spPr>
          <a:xfrm rot="-10238594" flipV="1">
            <a:off x="6883853" y="8957415"/>
            <a:ext cx="2130160" cy="601770"/>
          </a:xfrm>
          <a:custGeom>
            <a:avLst/>
            <a:gdLst/>
            <a:ahLst/>
            <a:cxnLst/>
            <a:rect l="l" t="t" r="r" b="b"/>
            <a:pathLst>
              <a:path w="2130160" h="601770">
                <a:moveTo>
                  <a:pt x="0" y="601770"/>
                </a:moveTo>
                <a:lnTo>
                  <a:pt x="2130159" y="601770"/>
                </a:lnTo>
                <a:lnTo>
                  <a:pt x="2130159" y="0"/>
                </a:lnTo>
                <a:lnTo>
                  <a:pt x="0" y="0"/>
                </a:lnTo>
                <a:lnTo>
                  <a:pt x="0" y="60177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508813" y="1186527"/>
            <a:ext cx="6873396" cy="820381"/>
            <a:chOff x="0" y="0"/>
            <a:chExt cx="9164529" cy="1093842"/>
          </a:xfrm>
        </p:grpSpPr>
        <p:grpSp>
          <p:nvGrpSpPr>
            <p:cNvPr id="8" name="Group 8"/>
            <p:cNvGrpSpPr/>
            <p:nvPr/>
          </p:nvGrpSpPr>
          <p:grpSpPr>
            <a:xfrm>
              <a:off x="0" y="0"/>
              <a:ext cx="9164529" cy="1093842"/>
              <a:chOff x="0" y="0"/>
              <a:chExt cx="1514482" cy="180763"/>
            </a:xfrm>
          </p:grpSpPr>
          <p:sp>
            <p:nvSpPr>
              <p:cNvPr id="9" name="Freeform 9"/>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0" name="TextBox 10"/>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278199" y="2871718"/>
            <a:ext cx="8623073" cy="6635158"/>
          </a:xfrm>
          <a:custGeom>
            <a:avLst/>
            <a:gdLst/>
            <a:ahLst/>
            <a:cxnLst/>
            <a:rect l="l" t="t" r="r" b="b"/>
            <a:pathLst>
              <a:path w="8623073" h="6635158">
                <a:moveTo>
                  <a:pt x="0" y="0"/>
                </a:moveTo>
                <a:lnTo>
                  <a:pt x="8623073" y="0"/>
                </a:lnTo>
                <a:lnTo>
                  <a:pt x="8623073" y="6635158"/>
                </a:lnTo>
                <a:lnTo>
                  <a:pt x="0" y="6635158"/>
                </a:lnTo>
                <a:lnTo>
                  <a:pt x="0" y="0"/>
                </a:lnTo>
                <a:close/>
              </a:path>
            </a:pathLst>
          </a:custGeom>
          <a:blipFill>
            <a:blip r:embed="rId2"/>
            <a:stretch>
              <a:fillRect/>
            </a:stretch>
          </a:blipFill>
        </p:spPr>
      </p:sp>
      <p:sp>
        <p:nvSpPr>
          <p:cNvPr id="3" name="Freeform 3"/>
          <p:cNvSpPr/>
          <p:nvPr/>
        </p:nvSpPr>
        <p:spPr>
          <a:xfrm rot="-1698383" flipV="1">
            <a:off x="9977509" y="7508392"/>
            <a:ext cx="3052774" cy="1091367"/>
          </a:xfrm>
          <a:custGeom>
            <a:avLst/>
            <a:gdLst/>
            <a:ahLst/>
            <a:cxnLst/>
            <a:rect l="l" t="t" r="r" b="b"/>
            <a:pathLst>
              <a:path w="3052774" h="1091367">
                <a:moveTo>
                  <a:pt x="0" y="1091366"/>
                </a:moveTo>
                <a:lnTo>
                  <a:pt x="3052774" y="1091366"/>
                </a:lnTo>
                <a:lnTo>
                  <a:pt x="3052774" y="0"/>
                </a:lnTo>
                <a:lnTo>
                  <a:pt x="0" y="0"/>
                </a:lnTo>
                <a:lnTo>
                  <a:pt x="0" y="1091366"/>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723773" y="1678064"/>
            <a:ext cx="6392598"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Biểu diễn dữ liệu gốc</a:t>
            </a:r>
          </a:p>
        </p:txBody>
      </p:sp>
      <p:sp>
        <p:nvSpPr>
          <p:cNvPr id="5" name="TextBox 5"/>
          <p:cNvSpPr txBox="1"/>
          <p:nvPr/>
        </p:nvSpPr>
        <p:spPr>
          <a:xfrm>
            <a:off x="10374397" y="4608148"/>
            <a:ext cx="7520969" cy="1581149"/>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Faustina Bold"/>
                <a:ea typeface="Faustina Bold"/>
                <a:cs typeface="Faustina Bold"/>
                <a:sym typeface="Faustina Bold"/>
              </a:rPr>
              <a:t>Biểu đồ cho thấy phần lớn khách hàng ưu tiên hình thức giao hàng tiết kiệm chi phí, ít quan tâm đến tốc độ</a:t>
            </a:r>
          </a:p>
        </p:txBody>
      </p:sp>
      <p:grpSp>
        <p:nvGrpSpPr>
          <p:cNvPr id="6" name="Group 6"/>
          <p:cNvGrpSpPr/>
          <p:nvPr/>
        </p:nvGrpSpPr>
        <p:grpSpPr>
          <a:xfrm>
            <a:off x="1028700" y="618509"/>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464938" y="2462623"/>
            <a:ext cx="7590916" cy="7222700"/>
          </a:xfrm>
          <a:custGeom>
            <a:avLst/>
            <a:gdLst/>
            <a:ahLst/>
            <a:cxnLst/>
            <a:rect l="l" t="t" r="r" b="b"/>
            <a:pathLst>
              <a:path w="7590916" h="7222700">
                <a:moveTo>
                  <a:pt x="0" y="0"/>
                </a:moveTo>
                <a:lnTo>
                  <a:pt x="7590916" y="0"/>
                </a:lnTo>
                <a:lnTo>
                  <a:pt x="7590916" y="7222700"/>
                </a:lnTo>
                <a:lnTo>
                  <a:pt x="0" y="7222700"/>
                </a:lnTo>
                <a:lnTo>
                  <a:pt x="0" y="0"/>
                </a:lnTo>
                <a:close/>
              </a:path>
            </a:pathLst>
          </a:custGeom>
          <a:blipFill>
            <a:blip r:embed="rId2"/>
            <a:stretch>
              <a:fillRect/>
            </a:stretch>
          </a:blipFill>
        </p:spPr>
      </p:sp>
      <p:sp>
        <p:nvSpPr>
          <p:cNvPr id="3" name="TextBox 3"/>
          <p:cNvSpPr txBox="1"/>
          <p:nvPr/>
        </p:nvSpPr>
        <p:spPr>
          <a:xfrm>
            <a:off x="749915" y="1435172"/>
            <a:ext cx="6392598"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Biểu diễn dữ liệu gốc</a:t>
            </a:r>
          </a:p>
        </p:txBody>
      </p:sp>
      <p:sp>
        <p:nvSpPr>
          <p:cNvPr id="4" name="TextBox 4"/>
          <p:cNvSpPr txBox="1"/>
          <p:nvPr/>
        </p:nvSpPr>
        <p:spPr>
          <a:xfrm>
            <a:off x="9470104" y="4083535"/>
            <a:ext cx="8553250" cy="1581149"/>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Faustina Bold"/>
                <a:ea typeface="Faustina Bold"/>
                <a:cs typeface="Faustina Bold"/>
                <a:sym typeface="Faustina Bold"/>
              </a:rPr>
              <a:t>Dữ liệu có sự phân bố khu vực không đồng đều, có thể ảnh hưởng đến nhu cầu và hành vi mua sắm theo địa lý</a:t>
            </a:r>
          </a:p>
        </p:txBody>
      </p:sp>
      <p:sp>
        <p:nvSpPr>
          <p:cNvPr id="5" name="Freeform 5"/>
          <p:cNvSpPr/>
          <p:nvPr/>
        </p:nvSpPr>
        <p:spPr>
          <a:xfrm rot="-1698383" flipV="1">
            <a:off x="9220237" y="6732515"/>
            <a:ext cx="3052774" cy="1091367"/>
          </a:xfrm>
          <a:custGeom>
            <a:avLst/>
            <a:gdLst/>
            <a:ahLst/>
            <a:cxnLst/>
            <a:rect l="l" t="t" r="r" b="b"/>
            <a:pathLst>
              <a:path w="3052774" h="1091367">
                <a:moveTo>
                  <a:pt x="0" y="1091366"/>
                </a:moveTo>
                <a:lnTo>
                  <a:pt x="3052774" y="1091366"/>
                </a:lnTo>
                <a:lnTo>
                  <a:pt x="3052774" y="0"/>
                </a:lnTo>
                <a:lnTo>
                  <a:pt x="0" y="0"/>
                </a:lnTo>
                <a:lnTo>
                  <a:pt x="0" y="1091366"/>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a:off x="1275604" y="357615"/>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3.1 Khám phá dữ  liệu</a:t>
              </a:r>
            </a:p>
          </p:txBody>
        </p:sp>
      </p:grpSp>
    </p:spTree>
  </p:cSld>
  <p:clrMapOvr>
    <a:masterClrMapping/>
  </p:clrMapOvr>
  <p:transition spd="slow">
    <p:wipe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TextBox 2"/>
          <p:cNvSpPr txBox="1"/>
          <p:nvPr/>
        </p:nvSpPr>
        <p:spPr>
          <a:xfrm>
            <a:off x="4295103" y="1990380"/>
            <a:ext cx="7322748" cy="1139775"/>
          </a:xfrm>
          <a:prstGeom prst="rect">
            <a:avLst/>
          </a:prstGeom>
        </p:spPr>
        <p:txBody>
          <a:bodyPr lIns="0" tIns="0" rIns="0" bIns="0" rtlCol="0" anchor="t">
            <a:spAutoFit/>
          </a:bodyPr>
          <a:lstStyle/>
          <a:p>
            <a:pPr algn="l">
              <a:lnSpc>
                <a:spcPts val="10000"/>
              </a:lnSpc>
            </a:pPr>
            <a:r>
              <a:rPr lang="en-US" sz="5000" b="1">
                <a:solidFill>
                  <a:srgbClr val="00295D"/>
                </a:solidFill>
                <a:latin typeface="Faustina Bold"/>
                <a:ea typeface="Faustina Bold"/>
                <a:cs typeface="Faustina Bold"/>
                <a:sym typeface="Faustina Bold"/>
              </a:rPr>
              <a:t>Giới thiệu tổng quan</a:t>
            </a:r>
          </a:p>
        </p:txBody>
      </p:sp>
      <p:grpSp>
        <p:nvGrpSpPr>
          <p:cNvPr id="3" name="Group 3"/>
          <p:cNvGrpSpPr/>
          <p:nvPr/>
        </p:nvGrpSpPr>
        <p:grpSpPr>
          <a:xfrm>
            <a:off x="3096249" y="2358205"/>
            <a:ext cx="771999" cy="77199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5" name="TextBox 5"/>
          <p:cNvSpPr txBox="1"/>
          <p:nvPr/>
        </p:nvSpPr>
        <p:spPr>
          <a:xfrm>
            <a:off x="3209643" y="2338249"/>
            <a:ext cx="545211" cy="678561"/>
          </a:xfrm>
          <a:prstGeom prst="rect">
            <a:avLst/>
          </a:prstGeom>
        </p:spPr>
        <p:txBody>
          <a:bodyPr lIns="0" tIns="0" rIns="0" bIns="0" rtlCol="0" anchor="t">
            <a:spAutoFit/>
          </a:bodyPr>
          <a:lstStyle/>
          <a:p>
            <a:pPr algn="ctr">
              <a:lnSpc>
                <a:spcPts val="5652"/>
              </a:lnSpc>
            </a:pPr>
            <a:r>
              <a:rPr lang="en-US" sz="3600" b="1">
                <a:solidFill>
                  <a:srgbClr val="E6EFF4"/>
                </a:solidFill>
                <a:latin typeface="Faustina Bold"/>
                <a:ea typeface="Faustina Bold"/>
                <a:cs typeface="Faustina Bold"/>
                <a:sym typeface="Faustina Bold"/>
              </a:rPr>
              <a:t>1</a:t>
            </a:r>
          </a:p>
        </p:txBody>
      </p:sp>
      <p:sp>
        <p:nvSpPr>
          <p:cNvPr id="6" name="TextBox 6"/>
          <p:cNvSpPr txBox="1"/>
          <p:nvPr/>
        </p:nvSpPr>
        <p:spPr>
          <a:xfrm>
            <a:off x="4295103" y="3549617"/>
            <a:ext cx="7322748" cy="1139775"/>
          </a:xfrm>
          <a:prstGeom prst="rect">
            <a:avLst/>
          </a:prstGeom>
        </p:spPr>
        <p:txBody>
          <a:bodyPr lIns="0" tIns="0" rIns="0" bIns="0" rtlCol="0" anchor="t">
            <a:spAutoFit/>
          </a:bodyPr>
          <a:lstStyle/>
          <a:p>
            <a:pPr marL="0" lvl="1" indent="0" algn="l">
              <a:lnSpc>
                <a:spcPts val="10000"/>
              </a:lnSpc>
              <a:spcBef>
                <a:spcPct val="0"/>
              </a:spcBef>
            </a:pPr>
            <a:r>
              <a:rPr lang="en-US" sz="5000" b="1">
                <a:solidFill>
                  <a:srgbClr val="00295D"/>
                </a:solidFill>
                <a:latin typeface="Faustina Bold"/>
                <a:ea typeface="Faustina Bold"/>
                <a:cs typeface="Faustina Bold"/>
                <a:sym typeface="Faustina Bold"/>
              </a:rPr>
              <a:t>Cơ sở lý thuyết</a:t>
            </a:r>
          </a:p>
        </p:txBody>
      </p:sp>
      <p:grpSp>
        <p:nvGrpSpPr>
          <p:cNvPr id="7" name="Group 7"/>
          <p:cNvGrpSpPr/>
          <p:nvPr/>
        </p:nvGrpSpPr>
        <p:grpSpPr>
          <a:xfrm>
            <a:off x="3096249" y="3873154"/>
            <a:ext cx="771999" cy="771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9" name="TextBox 9"/>
          <p:cNvSpPr txBox="1"/>
          <p:nvPr/>
        </p:nvSpPr>
        <p:spPr>
          <a:xfrm>
            <a:off x="3209643" y="3797267"/>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b="1" u="none">
                <a:solidFill>
                  <a:srgbClr val="E6EFF4"/>
                </a:solidFill>
                <a:latin typeface="Faustina Bold"/>
                <a:ea typeface="Faustina Bold"/>
                <a:cs typeface="Faustina Bold"/>
                <a:sym typeface="Faustina Bold"/>
              </a:rPr>
              <a:t>2</a:t>
            </a:r>
          </a:p>
        </p:txBody>
      </p:sp>
      <p:sp>
        <p:nvSpPr>
          <p:cNvPr id="10" name="TextBox 10"/>
          <p:cNvSpPr txBox="1"/>
          <p:nvPr/>
        </p:nvSpPr>
        <p:spPr>
          <a:xfrm>
            <a:off x="4295103" y="5063347"/>
            <a:ext cx="10896648" cy="1139775"/>
          </a:xfrm>
          <a:prstGeom prst="rect">
            <a:avLst/>
          </a:prstGeom>
        </p:spPr>
        <p:txBody>
          <a:bodyPr lIns="0" tIns="0" rIns="0" bIns="0" rtlCol="0" anchor="t">
            <a:spAutoFit/>
          </a:bodyPr>
          <a:lstStyle/>
          <a:p>
            <a:pPr marL="0" lvl="1" indent="0" algn="l">
              <a:lnSpc>
                <a:spcPts val="10000"/>
              </a:lnSpc>
              <a:spcBef>
                <a:spcPct val="0"/>
              </a:spcBef>
            </a:pPr>
            <a:r>
              <a:rPr lang="en-US" sz="5000" b="1">
                <a:solidFill>
                  <a:srgbClr val="00295D"/>
                </a:solidFill>
                <a:latin typeface="Faustina Bold"/>
                <a:ea typeface="Faustina Bold"/>
                <a:cs typeface="Faustina Bold"/>
                <a:sym typeface="Faustina Bold"/>
              </a:rPr>
              <a:t>Kết quả được triển khai bằng Python</a:t>
            </a:r>
          </a:p>
        </p:txBody>
      </p:sp>
      <p:grpSp>
        <p:nvGrpSpPr>
          <p:cNvPr id="11" name="Group 11"/>
          <p:cNvGrpSpPr/>
          <p:nvPr/>
        </p:nvGrpSpPr>
        <p:grpSpPr>
          <a:xfrm>
            <a:off x="3096249" y="5392620"/>
            <a:ext cx="771999" cy="7719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3" name="TextBox 13"/>
          <p:cNvSpPr txBox="1"/>
          <p:nvPr/>
        </p:nvSpPr>
        <p:spPr>
          <a:xfrm>
            <a:off x="3209643" y="5310997"/>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b="1" u="none">
                <a:solidFill>
                  <a:srgbClr val="E6EFF4"/>
                </a:solidFill>
                <a:latin typeface="Faustina Bold"/>
                <a:ea typeface="Faustina Bold"/>
                <a:cs typeface="Faustina Bold"/>
                <a:sym typeface="Faustina Bold"/>
              </a:rPr>
              <a:t>3</a:t>
            </a:r>
          </a:p>
        </p:txBody>
      </p:sp>
      <p:sp>
        <p:nvSpPr>
          <p:cNvPr id="14" name="TextBox 14"/>
          <p:cNvSpPr txBox="1"/>
          <p:nvPr/>
        </p:nvSpPr>
        <p:spPr>
          <a:xfrm>
            <a:off x="4295103" y="6789020"/>
            <a:ext cx="7322748" cy="1139775"/>
          </a:xfrm>
          <a:prstGeom prst="rect">
            <a:avLst/>
          </a:prstGeom>
        </p:spPr>
        <p:txBody>
          <a:bodyPr lIns="0" tIns="0" rIns="0" bIns="0" rtlCol="0" anchor="t">
            <a:spAutoFit/>
          </a:bodyPr>
          <a:lstStyle/>
          <a:p>
            <a:pPr marL="0" lvl="1" indent="0" algn="l">
              <a:lnSpc>
                <a:spcPts val="10000"/>
              </a:lnSpc>
              <a:spcBef>
                <a:spcPct val="0"/>
              </a:spcBef>
            </a:pPr>
            <a:r>
              <a:rPr lang="en-US" sz="5000" b="1">
                <a:solidFill>
                  <a:srgbClr val="00295D"/>
                </a:solidFill>
                <a:latin typeface="Faustina Bold"/>
                <a:ea typeface="Faustina Bold"/>
                <a:cs typeface="Faustina Bold"/>
                <a:sym typeface="Faustina Bold"/>
              </a:rPr>
              <a:t>Kết luận</a:t>
            </a:r>
          </a:p>
        </p:txBody>
      </p:sp>
      <p:grpSp>
        <p:nvGrpSpPr>
          <p:cNvPr id="15" name="Group 15"/>
          <p:cNvGrpSpPr/>
          <p:nvPr/>
        </p:nvGrpSpPr>
        <p:grpSpPr>
          <a:xfrm>
            <a:off x="3096249" y="7136169"/>
            <a:ext cx="771999" cy="771999"/>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7" name="TextBox 17"/>
          <p:cNvSpPr txBox="1"/>
          <p:nvPr/>
        </p:nvSpPr>
        <p:spPr>
          <a:xfrm>
            <a:off x="3209643" y="7116213"/>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b="1">
                <a:solidFill>
                  <a:srgbClr val="E6EFF4"/>
                </a:solidFill>
                <a:latin typeface="Faustina Bold"/>
                <a:ea typeface="Faustina Bold"/>
                <a:cs typeface="Faustina Bold"/>
                <a:sym typeface="Faustina Bold"/>
              </a:rPr>
              <a:t>4</a:t>
            </a:r>
          </a:p>
        </p:txBody>
      </p:sp>
      <p:sp>
        <p:nvSpPr>
          <p:cNvPr id="18" name="TextBox 18"/>
          <p:cNvSpPr txBox="1"/>
          <p:nvPr/>
        </p:nvSpPr>
        <p:spPr>
          <a:xfrm>
            <a:off x="1028700" y="233480"/>
            <a:ext cx="7013540" cy="923925"/>
          </a:xfrm>
          <a:prstGeom prst="rect">
            <a:avLst/>
          </a:prstGeom>
        </p:spPr>
        <p:txBody>
          <a:bodyPr lIns="0" tIns="0" rIns="0" bIns="0" rtlCol="0" anchor="t">
            <a:spAutoFit/>
          </a:bodyPr>
          <a:lstStyle/>
          <a:p>
            <a:pPr marL="0" lvl="0" indent="0" algn="l">
              <a:lnSpc>
                <a:spcPts val="7200"/>
              </a:lnSpc>
              <a:spcBef>
                <a:spcPct val="0"/>
              </a:spcBef>
            </a:pPr>
            <a:r>
              <a:rPr lang="en-US" sz="6000" b="1">
                <a:solidFill>
                  <a:srgbClr val="000000"/>
                </a:solidFill>
                <a:latin typeface="Faustina Bold"/>
                <a:ea typeface="Faustina Bold"/>
                <a:cs typeface="Faustina Bold"/>
                <a:sym typeface="Faustina Bold"/>
              </a:rPr>
              <a:t>Nội dung chính:</a:t>
            </a:r>
          </a:p>
        </p:txBody>
      </p:sp>
      <p:sp>
        <p:nvSpPr>
          <p:cNvPr id="19" name="Freeform 19"/>
          <p:cNvSpPr/>
          <p:nvPr/>
        </p:nvSpPr>
        <p:spPr>
          <a:xfrm rot="-10800000" flipH="1" flipV="1">
            <a:off x="-662458" y="8495885"/>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AutoShape 20"/>
          <p:cNvSpPr/>
          <p:nvPr/>
        </p:nvSpPr>
        <p:spPr>
          <a:xfrm flipV="1">
            <a:off x="1452685" y="1306213"/>
            <a:ext cx="4535448" cy="0"/>
          </a:xfrm>
          <a:prstGeom prst="line">
            <a:avLst/>
          </a:prstGeom>
          <a:ln w="38100" cap="flat">
            <a:solidFill>
              <a:srgbClr val="000000"/>
            </a:solidFill>
            <a:prstDash val="solid"/>
            <a:headEnd type="none" w="sm" len="sm"/>
            <a:tailEnd type="none" w="sm" len="sm"/>
          </a:ln>
        </p:spPr>
      </p:sp>
      <p:sp>
        <p:nvSpPr>
          <p:cNvPr id="21" name="Freeform 21"/>
          <p:cNvSpPr/>
          <p:nvPr/>
        </p:nvSpPr>
        <p:spPr>
          <a:xfrm rot="3557480" flipH="1" flipV="1">
            <a:off x="15283601" y="-475407"/>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768693" y="6772275"/>
            <a:ext cx="9230945" cy="2007731"/>
          </a:xfrm>
          <a:custGeom>
            <a:avLst/>
            <a:gdLst/>
            <a:ahLst/>
            <a:cxnLst/>
            <a:rect l="l" t="t" r="r" b="b"/>
            <a:pathLst>
              <a:path w="9230945" h="2007731">
                <a:moveTo>
                  <a:pt x="0" y="0"/>
                </a:moveTo>
                <a:lnTo>
                  <a:pt x="9230945" y="0"/>
                </a:lnTo>
                <a:lnTo>
                  <a:pt x="9230945" y="2007731"/>
                </a:lnTo>
                <a:lnTo>
                  <a:pt x="0" y="2007731"/>
                </a:lnTo>
                <a:lnTo>
                  <a:pt x="0" y="0"/>
                </a:lnTo>
                <a:close/>
              </a:path>
            </a:pathLst>
          </a:custGeom>
          <a:blipFill>
            <a:blip r:embed="rId2"/>
            <a:stretch>
              <a:fillRect/>
            </a:stretch>
          </a:blipFill>
        </p:spPr>
      </p:sp>
      <p:sp>
        <p:nvSpPr>
          <p:cNvPr id="3" name="Freeform 3"/>
          <p:cNvSpPr/>
          <p:nvPr/>
        </p:nvSpPr>
        <p:spPr>
          <a:xfrm>
            <a:off x="10614934" y="4644962"/>
            <a:ext cx="6192275" cy="5420097"/>
          </a:xfrm>
          <a:custGeom>
            <a:avLst/>
            <a:gdLst/>
            <a:ahLst/>
            <a:cxnLst/>
            <a:rect l="l" t="t" r="r" b="b"/>
            <a:pathLst>
              <a:path w="6192275" h="5420097">
                <a:moveTo>
                  <a:pt x="0" y="0"/>
                </a:moveTo>
                <a:lnTo>
                  <a:pt x="6192275" y="0"/>
                </a:lnTo>
                <a:lnTo>
                  <a:pt x="6192275" y="5420097"/>
                </a:lnTo>
                <a:lnTo>
                  <a:pt x="0" y="5420097"/>
                </a:lnTo>
                <a:lnTo>
                  <a:pt x="0" y="0"/>
                </a:lnTo>
                <a:close/>
              </a:path>
            </a:pathLst>
          </a:custGeom>
          <a:blipFill>
            <a:blip r:embed="rId3"/>
            <a:stretch>
              <a:fillRect/>
            </a:stretch>
          </a:blipFill>
        </p:spPr>
      </p:sp>
      <p:sp>
        <p:nvSpPr>
          <p:cNvPr id="4" name="TextBox 4"/>
          <p:cNvSpPr txBox="1"/>
          <p:nvPr/>
        </p:nvSpPr>
        <p:spPr>
          <a:xfrm>
            <a:off x="768693" y="2243258"/>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a. Loại bỏ cột không cần thiết</a:t>
            </a:r>
          </a:p>
        </p:txBody>
      </p:sp>
      <p:sp>
        <p:nvSpPr>
          <p:cNvPr id="5" name="TextBox 5"/>
          <p:cNvSpPr txBox="1"/>
          <p:nvPr/>
        </p:nvSpPr>
        <p:spPr>
          <a:xfrm>
            <a:off x="1620909" y="3254312"/>
            <a:ext cx="6407446" cy="21145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Faustina"/>
                <a:ea typeface="Faustina"/>
                <a:cs typeface="Faustina"/>
                <a:sym typeface="Faustina"/>
              </a:rPr>
              <a:t>Thực hiện xóa 3 cột: </a:t>
            </a:r>
          </a:p>
          <a:p>
            <a:pPr marL="1295400" lvl="2" indent="-431800" algn="l">
              <a:lnSpc>
                <a:spcPts val="4200"/>
              </a:lnSpc>
              <a:buFont typeface="Arial"/>
              <a:buChar char="⚬"/>
            </a:pPr>
            <a:r>
              <a:rPr lang="en-US" sz="3000">
                <a:solidFill>
                  <a:srgbClr val="000000"/>
                </a:solidFill>
                <a:latin typeface="Faustina"/>
                <a:ea typeface="Faustina"/>
                <a:cs typeface="Faustina"/>
                <a:sym typeface="Faustina"/>
              </a:rPr>
              <a:t>RowID</a:t>
            </a:r>
          </a:p>
          <a:p>
            <a:pPr marL="1295400" lvl="2" indent="-431800" algn="l">
              <a:lnSpc>
                <a:spcPts val="4200"/>
              </a:lnSpc>
              <a:buFont typeface="Arial"/>
              <a:buChar char="⚬"/>
            </a:pPr>
            <a:r>
              <a:rPr lang="en-US" sz="3000">
                <a:solidFill>
                  <a:srgbClr val="000000"/>
                </a:solidFill>
                <a:latin typeface="Faustina"/>
                <a:ea typeface="Faustina"/>
                <a:cs typeface="Faustina"/>
                <a:sym typeface="Faustina"/>
              </a:rPr>
              <a:t>Country </a:t>
            </a:r>
          </a:p>
          <a:p>
            <a:pPr marL="1295400" lvl="2" indent="-431800" algn="l">
              <a:lnSpc>
                <a:spcPts val="4200"/>
              </a:lnSpc>
              <a:buFont typeface="Arial"/>
              <a:buChar char="⚬"/>
            </a:pPr>
            <a:r>
              <a:rPr lang="en-US" sz="3000">
                <a:solidFill>
                  <a:srgbClr val="000000"/>
                </a:solidFill>
                <a:latin typeface="Faustina"/>
                <a:ea typeface="Faustina"/>
                <a:cs typeface="Faustina"/>
                <a:sym typeface="Faustina"/>
              </a:rPr>
              <a:t>Category</a:t>
            </a:r>
          </a:p>
        </p:txBody>
      </p:sp>
      <p:sp>
        <p:nvSpPr>
          <p:cNvPr id="6" name="TextBox 6"/>
          <p:cNvSpPr txBox="1"/>
          <p:nvPr/>
        </p:nvSpPr>
        <p:spPr>
          <a:xfrm>
            <a:off x="10056999" y="3254312"/>
            <a:ext cx="6750210" cy="10477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Faustina"/>
                <a:ea typeface="Faustina"/>
                <a:cs typeface="Faustina"/>
                <a:sym typeface="Faustina"/>
              </a:rPr>
              <a:t>Chuyển kiểu dữ liệu cột Order Date và Ship Date về định dạng datetime</a:t>
            </a:r>
          </a:p>
        </p:txBody>
      </p:sp>
      <p:sp>
        <p:nvSpPr>
          <p:cNvPr id="7" name="TextBox 7"/>
          <p:cNvSpPr txBox="1"/>
          <p:nvPr/>
        </p:nvSpPr>
        <p:spPr>
          <a:xfrm>
            <a:off x="9547547" y="2243258"/>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b. Xử lý dữ liệu không nhất quán</a:t>
            </a:r>
          </a:p>
        </p:txBody>
      </p:sp>
      <p:grpSp>
        <p:nvGrpSpPr>
          <p:cNvPr id="8" name="Group 8"/>
          <p:cNvGrpSpPr/>
          <p:nvPr/>
        </p:nvGrpSpPr>
        <p:grpSpPr>
          <a:xfrm>
            <a:off x="768693" y="1028700"/>
            <a:ext cx="6873396" cy="820381"/>
            <a:chOff x="0" y="0"/>
            <a:chExt cx="9164529" cy="1093842"/>
          </a:xfrm>
        </p:grpSpPr>
        <p:grpSp>
          <p:nvGrpSpPr>
            <p:cNvPr id="9" name="Group 9"/>
            <p:cNvGrpSpPr/>
            <p:nvPr/>
          </p:nvGrpSpPr>
          <p:grpSpPr>
            <a:xfrm>
              <a:off x="0" y="0"/>
              <a:ext cx="9164529" cy="1093842"/>
              <a:chOff x="0" y="0"/>
              <a:chExt cx="1514482" cy="180763"/>
            </a:xfrm>
          </p:grpSpPr>
          <p:sp>
            <p:nvSpPr>
              <p:cNvPr id="10" name="Freeform 10"/>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1" name="TextBox 11"/>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9095702" y="1724356"/>
            <a:ext cx="8948342" cy="8299587"/>
          </a:xfrm>
          <a:custGeom>
            <a:avLst/>
            <a:gdLst/>
            <a:ahLst/>
            <a:cxnLst/>
            <a:rect l="l" t="t" r="r" b="b"/>
            <a:pathLst>
              <a:path w="8948342" h="8299587">
                <a:moveTo>
                  <a:pt x="0" y="0"/>
                </a:moveTo>
                <a:lnTo>
                  <a:pt x="8948343" y="0"/>
                </a:lnTo>
                <a:lnTo>
                  <a:pt x="8948343" y="8299588"/>
                </a:lnTo>
                <a:lnTo>
                  <a:pt x="0" y="8299588"/>
                </a:lnTo>
                <a:lnTo>
                  <a:pt x="0" y="0"/>
                </a:lnTo>
                <a:close/>
              </a:path>
            </a:pathLst>
          </a:custGeom>
          <a:blipFill>
            <a:blip r:embed="rId2"/>
            <a:stretch>
              <a:fillRect/>
            </a:stretch>
          </a:blipFill>
        </p:spPr>
      </p:sp>
      <p:sp>
        <p:nvSpPr>
          <p:cNvPr id="3" name="TextBox 3"/>
          <p:cNvSpPr txBox="1"/>
          <p:nvPr/>
        </p:nvSpPr>
        <p:spPr>
          <a:xfrm>
            <a:off x="-228417" y="1979223"/>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c. Tính toán giá trị RFM</a:t>
            </a:r>
          </a:p>
        </p:txBody>
      </p:sp>
      <p:sp>
        <p:nvSpPr>
          <p:cNvPr id="4" name="TextBox 4"/>
          <p:cNvSpPr txBox="1"/>
          <p:nvPr/>
        </p:nvSpPr>
        <p:spPr>
          <a:xfrm>
            <a:off x="758764" y="2951639"/>
            <a:ext cx="7878828" cy="47815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Faustina"/>
                <a:ea typeface="Faustina"/>
                <a:cs typeface="Faustina"/>
                <a:sym typeface="Faustina"/>
              </a:rPr>
              <a:t>Tính toán các giá trị RFM theo từng CustomerID, cụ thể:</a:t>
            </a:r>
          </a:p>
          <a:p>
            <a:pPr marL="1295400" lvl="2" indent="-431800" algn="just">
              <a:lnSpc>
                <a:spcPts val="4200"/>
              </a:lnSpc>
              <a:buFont typeface="Arial"/>
              <a:buChar char="⚬"/>
            </a:pPr>
            <a:r>
              <a:rPr lang="en-US" sz="3000" b="1">
                <a:solidFill>
                  <a:srgbClr val="000000"/>
                </a:solidFill>
                <a:latin typeface="Faustina Bold"/>
                <a:ea typeface="Faustina Bold"/>
                <a:cs typeface="Faustina Bold"/>
                <a:sym typeface="Faustina Bold"/>
              </a:rPr>
              <a:t>Recency (R)</a:t>
            </a:r>
            <a:r>
              <a:rPr lang="en-US" sz="3000">
                <a:solidFill>
                  <a:srgbClr val="000000"/>
                </a:solidFill>
                <a:latin typeface="Faustina"/>
                <a:ea typeface="Faustina"/>
                <a:cs typeface="Faustina"/>
                <a:sym typeface="Faustina"/>
              </a:rPr>
              <a:t>: Khoảng thời gian (tính bằng ngày) kể từ lần mua hàng gần nhất đến thời điểm hiện tại.</a:t>
            </a:r>
          </a:p>
          <a:p>
            <a:pPr marL="1295400" lvl="2" indent="-431800" algn="just">
              <a:lnSpc>
                <a:spcPts val="4200"/>
              </a:lnSpc>
              <a:buFont typeface="Arial"/>
              <a:buChar char="⚬"/>
            </a:pPr>
            <a:r>
              <a:rPr lang="en-US" sz="3000" b="1">
                <a:solidFill>
                  <a:srgbClr val="000000"/>
                </a:solidFill>
                <a:latin typeface="Faustina Bold"/>
                <a:ea typeface="Faustina Bold"/>
                <a:cs typeface="Faustina Bold"/>
                <a:sym typeface="Faustina Bold"/>
              </a:rPr>
              <a:t>Frequency (F):</a:t>
            </a:r>
            <a:r>
              <a:rPr lang="en-US" sz="3000">
                <a:solidFill>
                  <a:srgbClr val="000000"/>
                </a:solidFill>
                <a:latin typeface="Faustina"/>
                <a:ea typeface="Faustina"/>
                <a:cs typeface="Faustina"/>
                <a:sym typeface="Faustina"/>
              </a:rPr>
              <a:t> Số lần khách hàng đã thực hiện mua hàng.</a:t>
            </a:r>
          </a:p>
          <a:p>
            <a:pPr marL="1295400" lvl="2" indent="-431800" algn="just">
              <a:lnSpc>
                <a:spcPts val="4200"/>
              </a:lnSpc>
              <a:buFont typeface="Arial"/>
              <a:buChar char="⚬"/>
            </a:pPr>
            <a:r>
              <a:rPr lang="en-US" sz="3000" b="1">
                <a:solidFill>
                  <a:srgbClr val="000000"/>
                </a:solidFill>
                <a:latin typeface="Faustina Bold"/>
                <a:ea typeface="Faustina Bold"/>
                <a:cs typeface="Faustina Bold"/>
                <a:sym typeface="Faustina Bold"/>
              </a:rPr>
              <a:t>Monetary (M): </a:t>
            </a:r>
            <a:r>
              <a:rPr lang="en-US" sz="3000">
                <a:solidFill>
                  <a:srgbClr val="000000"/>
                </a:solidFill>
                <a:latin typeface="Faustina"/>
                <a:ea typeface="Faustina"/>
                <a:cs typeface="Faustina"/>
                <a:sym typeface="Faustina"/>
              </a:rPr>
              <a:t>Tổng giá trị đơn hàng (doanh thu) mà khách hàng đã chi tiêu</a:t>
            </a:r>
          </a:p>
        </p:txBody>
      </p:sp>
      <p:sp>
        <p:nvSpPr>
          <p:cNvPr id="5" name="Freeform 5"/>
          <p:cNvSpPr/>
          <p:nvPr/>
        </p:nvSpPr>
        <p:spPr>
          <a:xfrm>
            <a:off x="7320947" y="8338222"/>
            <a:ext cx="1316645" cy="1316645"/>
          </a:xfrm>
          <a:custGeom>
            <a:avLst/>
            <a:gdLst/>
            <a:ahLst/>
            <a:cxnLst/>
            <a:rect l="l" t="t" r="r" b="b"/>
            <a:pathLst>
              <a:path w="1316645" h="1316645">
                <a:moveTo>
                  <a:pt x="0" y="0"/>
                </a:moveTo>
                <a:lnTo>
                  <a:pt x="1316645" y="0"/>
                </a:lnTo>
                <a:lnTo>
                  <a:pt x="1316645" y="1316645"/>
                </a:lnTo>
                <a:lnTo>
                  <a:pt x="0" y="13166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a:off x="768693" y="1028700"/>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330977" y="4779803"/>
            <a:ext cx="16164796" cy="4425113"/>
          </a:xfrm>
          <a:custGeom>
            <a:avLst/>
            <a:gdLst/>
            <a:ahLst/>
            <a:cxnLst/>
            <a:rect l="l" t="t" r="r" b="b"/>
            <a:pathLst>
              <a:path w="16164796" h="4425113">
                <a:moveTo>
                  <a:pt x="0" y="0"/>
                </a:moveTo>
                <a:lnTo>
                  <a:pt x="16164795" y="0"/>
                </a:lnTo>
                <a:lnTo>
                  <a:pt x="16164795" y="4425113"/>
                </a:lnTo>
                <a:lnTo>
                  <a:pt x="0" y="4425113"/>
                </a:lnTo>
                <a:lnTo>
                  <a:pt x="0" y="0"/>
                </a:lnTo>
                <a:close/>
              </a:path>
            </a:pathLst>
          </a:custGeom>
          <a:blipFill>
            <a:blip r:embed="rId2"/>
            <a:stretch>
              <a:fillRect/>
            </a:stretch>
          </a:blipFill>
        </p:spPr>
      </p:sp>
      <p:sp>
        <p:nvSpPr>
          <p:cNvPr id="3" name="TextBox 3"/>
          <p:cNvSpPr txBox="1"/>
          <p:nvPr/>
        </p:nvSpPr>
        <p:spPr>
          <a:xfrm>
            <a:off x="758764" y="1979223"/>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Phân tích đặc trưng hành vi</a:t>
            </a:r>
          </a:p>
        </p:txBody>
      </p:sp>
      <p:sp>
        <p:nvSpPr>
          <p:cNvPr id="4" name="TextBox 4"/>
          <p:cNvSpPr txBox="1"/>
          <p:nvPr/>
        </p:nvSpPr>
        <p:spPr>
          <a:xfrm>
            <a:off x="758764" y="2904014"/>
            <a:ext cx="16737008" cy="1272411"/>
          </a:xfrm>
          <a:prstGeom prst="rect">
            <a:avLst/>
          </a:prstGeom>
        </p:spPr>
        <p:txBody>
          <a:bodyPr lIns="0" tIns="0" rIns="0" bIns="0" rtlCol="0" anchor="t">
            <a:spAutoFit/>
          </a:bodyPr>
          <a:lstStyle/>
          <a:p>
            <a:pPr marL="734069" lvl="1" indent="-367035" algn="just">
              <a:lnSpc>
                <a:spcPts val="5236"/>
              </a:lnSpc>
              <a:buFont typeface="Arial"/>
              <a:buChar char="•"/>
            </a:pPr>
            <a:r>
              <a:rPr lang="en-US" sz="3400" b="1">
                <a:solidFill>
                  <a:srgbClr val="000000"/>
                </a:solidFill>
                <a:latin typeface="Faustina Bold"/>
                <a:ea typeface="Faustina Bold"/>
                <a:cs typeface="Faustina Bold"/>
                <a:sym typeface="Faustina Bold"/>
              </a:rPr>
              <a:t>Sử dụng biểu đồ Histogram </a:t>
            </a:r>
            <a:r>
              <a:rPr lang="en-US" sz="3400">
                <a:solidFill>
                  <a:srgbClr val="000000"/>
                </a:solidFill>
                <a:latin typeface="Faustina"/>
                <a:ea typeface="Faustina"/>
                <a:cs typeface="Faustina"/>
                <a:sym typeface="Faustina"/>
              </a:rPr>
              <a:t>để phân tích sự phân bố của các chỉ số R,F,M giúp hình dung rõ hơn về đặc điểm và xu hướng của khách hàng trong ba khía cạnh R,F,M</a:t>
            </a:r>
          </a:p>
        </p:txBody>
      </p:sp>
      <p:grpSp>
        <p:nvGrpSpPr>
          <p:cNvPr id="5" name="Group 5"/>
          <p:cNvGrpSpPr/>
          <p:nvPr/>
        </p:nvGrpSpPr>
        <p:grpSpPr>
          <a:xfrm>
            <a:off x="768693" y="1028700"/>
            <a:ext cx="6873396" cy="820381"/>
            <a:chOff x="0" y="0"/>
            <a:chExt cx="9164529" cy="1093842"/>
          </a:xfrm>
        </p:grpSpPr>
        <p:grpSp>
          <p:nvGrpSpPr>
            <p:cNvPr id="6" name="Group 6"/>
            <p:cNvGrpSpPr/>
            <p:nvPr/>
          </p:nvGrpSpPr>
          <p:grpSpPr>
            <a:xfrm>
              <a:off x="0" y="0"/>
              <a:ext cx="9164529" cy="1093842"/>
              <a:chOff x="0" y="0"/>
              <a:chExt cx="1514482" cy="180763"/>
            </a:xfrm>
          </p:grpSpPr>
          <p:sp>
            <p:nvSpPr>
              <p:cNvPr id="7" name="Freeform 7"/>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8" name="TextBox 8"/>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699871" y="5143500"/>
            <a:ext cx="14888258" cy="4894515"/>
          </a:xfrm>
          <a:custGeom>
            <a:avLst/>
            <a:gdLst/>
            <a:ahLst/>
            <a:cxnLst/>
            <a:rect l="l" t="t" r="r" b="b"/>
            <a:pathLst>
              <a:path w="14888258" h="4894515">
                <a:moveTo>
                  <a:pt x="0" y="0"/>
                </a:moveTo>
                <a:lnTo>
                  <a:pt x="14888258" y="0"/>
                </a:lnTo>
                <a:lnTo>
                  <a:pt x="14888258" y="4894515"/>
                </a:lnTo>
                <a:lnTo>
                  <a:pt x="0" y="4894515"/>
                </a:lnTo>
                <a:lnTo>
                  <a:pt x="0" y="0"/>
                </a:lnTo>
                <a:close/>
              </a:path>
            </a:pathLst>
          </a:custGeom>
          <a:blipFill>
            <a:blip r:embed="rId2"/>
            <a:stretch>
              <a:fillRect/>
            </a:stretch>
          </a:blipFill>
        </p:spPr>
      </p:sp>
      <p:sp>
        <p:nvSpPr>
          <p:cNvPr id="3" name="TextBox 3"/>
          <p:cNvSpPr txBox="1"/>
          <p:nvPr/>
        </p:nvSpPr>
        <p:spPr>
          <a:xfrm>
            <a:off x="758764" y="1979223"/>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Phân tích đặc trưng hành vi</a:t>
            </a:r>
          </a:p>
        </p:txBody>
      </p:sp>
      <p:sp>
        <p:nvSpPr>
          <p:cNvPr id="4" name="TextBox 4"/>
          <p:cNvSpPr txBox="1"/>
          <p:nvPr/>
        </p:nvSpPr>
        <p:spPr>
          <a:xfrm>
            <a:off x="758764" y="2904014"/>
            <a:ext cx="16737008" cy="1929636"/>
          </a:xfrm>
          <a:prstGeom prst="rect">
            <a:avLst/>
          </a:prstGeom>
        </p:spPr>
        <p:txBody>
          <a:bodyPr lIns="0" tIns="0" rIns="0" bIns="0" rtlCol="0" anchor="t">
            <a:spAutoFit/>
          </a:bodyPr>
          <a:lstStyle/>
          <a:p>
            <a:pPr marL="734069" lvl="1" indent="-367035" algn="just">
              <a:lnSpc>
                <a:spcPts val="5236"/>
              </a:lnSpc>
              <a:buFont typeface="Arial"/>
              <a:buChar char="•"/>
            </a:pPr>
            <a:r>
              <a:rPr lang="en-US" sz="3400" b="1">
                <a:solidFill>
                  <a:srgbClr val="000000"/>
                </a:solidFill>
                <a:latin typeface="Faustina Bold"/>
                <a:ea typeface="Faustina Bold"/>
                <a:cs typeface="Faustina Bold"/>
                <a:sym typeface="Faustina Bold"/>
              </a:rPr>
              <a:t>Sử dụng Biểu đồ Box plot:</a:t>
            </a:r>
            <a:r>
              <a:rPr lang="en-US" sz="3400">
                <a:solidFill>
                  <a:srgbClr val="000000"/>
                </a:solidFill>
                <a:latin typeface="Faustina"/>
                <a:ea typeface="Faustina"/>
                <a:cs typeface="Faustina"/>
                <a:sym typeface="Faustina"/>
              </a:rPr>
              <a:t> Là một công cụ trực quan giúp thể hiện sự phân bố dữ liệu, khoảng tứ phân vị (IQR) và dễ dàng nhận diện các điểm dữ liệu nằm ngoài phạm vi bình thường (outliers)</a:t>
            </a:r>
          </a:p>
        </p:txBody>
      </p:sp>
      <p:grpSp>
        <p:nvGrpSpPr>
          <p:cNvPr id="5" name="Group 5"/>
          <p:cNvGrpSpPr/>
          <p:nvPr/>
        </p:nvGrpSpPr>
        <p:grpSpPr>
          <a:xfrm>
            <a:off x="768693" y="1028700"/>
            <a:ext cx="6873396" cy="820381"/>
            <a:chOff x="0" y="0"/>
            <a:chExt cx="9164529" cy="1093842"/>
          </a:xfrm>
        </p:grpSpPr>
        <p:grpSp>
          <p:nvGrpSpPr>
            <p:cNvPr id="6" name="Group 6"/>
            <p:cNvGrpSpPr/>
            <p:nvPr/>
          </p:nvGrpSpPr>
          <p:grpSpPr>
            <a:xfrm>
              <a:off x="0" y="0"/>
              <a:ext cx="9164529" cy="1093842"/>
              <a:chOff x="0" y="0"/>
              <a:chExt cx="1514482" cy="180763"/>
            </a:xfrm>
          </p:grpSpPr>
          <p:sp>
            <p:nvSpPr>
              <p:cNvPr id="7" name="Freeform 7"/>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8" name="TextBox 8"/>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cover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7307817" y="3011097"/>
            <a:ext cx="10634625" cy="6752987"/>
          </a:xfrm>
          <a:custGeom>
            <a:avLst/>
            <a:gdLst/>
            <a:ahLst/>
            <a:cxnLst/>
            <a:rect l="l" t="t" r="r" b="b"/>
            <a:pathLst>
              <a:path w="10634625" h="6752987">
                <a:moveTo>
                  <a:pt x="0" y="0"/>
                </a:moveTo>
                <a:lnTo>
                  <a:pt x="10634625" y="0"/>
                </a:lnTo>
                <a:lnTo>
                  <a:pt x="10634625" y="6752987"/>
                </a:lnTo>
                <a:lnTo>
                  <a:pt x="0" y="6752987"/>
                </a:lnTo>
                <a:lnTo>
                  <a:pt x="0" y="0"/>
                </a:lnTo>
                <a:close/>
              </a:path>
            </a:pathLst>
          </a:custGeom>
          <a:blipFill>
            <a:blip r:embed="rId2"/>
            <a:stretch>
              <a:fillRect/>
            </a:stretch>
          </a:blipFill>
        </p:spPr>
      </p:sp>
      <p:sp>
        <p:nvSpPr>
          <p:cNvPr id="3" name="TextBox 3"/>
          <p:cNvSpPr txBox="1"/>
          <p:nvPr/>
        </p:nvSpPr>
        <p:spPr>
          <a:xfrm>
            <a:off x="758764" y="1979223"/>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Phân tích đặc trưng hành vi</a:t>
            </a:r>
          </a:p>
        </p:txBody>
      </p:sp>
      <p:sp>
        <p:nvSpPr>
          <p:cNvPr id="4" name="TextBox 4"/>
          <p:cNvSpPr txBox="1"/>
          <p:nvPr/>
        </p:nvSpPr>
        <p:spPr>
          <a:xfrm>
            <a:off x="1028700" y="3230172"/>
            <a:ext cx="5935984" cy="2289810"/>
          </a:xfrm>
          <a:prstGeom prst="rect">
            <a:avLst/>
          </a:prstGeom>
        </p:spPr>
        <p:txBody>
          <a:bodyPr lIns="0" tIns="0" rIns="0" bIns="0" rtlCol="0" anchor="t">
            <a:spAutoFit/>
          </a:bodyPr>
          <a:lstStyle/>
          <a:p>
            <a:pPr marL="647700" lvl="1" indent="-323850" algn="just">
              <a:lnSpc>
                <a:spcPts val="4620"/>
              </a:lnSpc>
              <a:buFont typeface="Arial"/>
              <a:buChar char="•"/>
            </a:pPr>
            <a:r>
              <a:rPr lang="en-US" sz="3000" b="1">
                <a:solidFill>
                  <a:srgbClr val="000000"/>
                </a:solidFill>
                <a:latin typeface="Faustina Bold"/>
                <a:ea typeface="Faustina Bold"/>
                <a:cs typeface="Faustina Bold"/>
                <a:sym typeface="Faustina Bold"/>
              </a:rPr>
              <a:t>Sử dụng biểu đồ phân tán </a:t>
            </a:r>
            <a:r>
              <a:rPr lang="en-US" sz="3000">
                <a:solidFill>
                  <a:srgbClr val="000000"/>
                </a:solidFill>
                <a:latin typeface="Faustina"/>
                <a:ea typeface="Faustina"/>
                <a:cs typeface="Faustina"/>
                <a:sym typeface="Faustina"/>
              </a:rPr>
              <a:t>giúp dễ dàng nhận ra các cụm khách hàng có đặc điểm hành vi tương đồng</a:t>
            </a:r>
          </a:p>
        </p:txBody>
      </p:sp>
      <p:sp>
        <p:nvSpPr>
          <p:cNvPr id="5" name="Freeform 5"/>
          <p:cNvSpPr/>
          <p:nvPr/>
        </p:nvSpPr>
        <p:spPr>
          <a:xfrm>
            <a:off x="5436955" y="6294174"/>
            <a:ext cx="1514201" cy="1514201"/>
          </a:xfrm>
          <a:custGeom>
            <a:avLst/>
            <a:gdLst/>
            <a:ahLst/>
            <a:cxnLst/>
            <a:rect l="l" t="t" r="r" b="b"/>
            <a:pathLst>
              <a:path w="1514201" h="1514201">
                <a:moveTo>
                  <a:pt x="0" y="0"/>
                </a:moveTo>
                <a:lnTo>
                  <a:pt x="1514201" y="0"/>
                </a:lnTo>
                <a:lnTo>
                  <a:pt x="1514201" y="1514201"/>
                </a:lnTo>
                <a:lnTo>
                  <a:pt x="0" y="15142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a:off x="768693" y="1028700"/>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pull dir="l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TextBox 2"/>
          <p:cNvSpPr txBox="1"/>
          <p:nvPr/>
        </p:nvSpPr>
        <p:spPr>
          <a:xfrm>
            <a:off x="1620659" y="3291903"/>
            <a:ext cx="7826591" cy="2870835"/>
          </a:xfrm>
          <a:prstGeom prst="rect">
            <a:avLst/>
          </a:prstGeom>
        </p:spPr>
        <p:txBody>
          <a:bodyPr lIns="0" tIns="0" rIns="0" bIns="0" rtlCol="0" anchor="t">
            <a:spAutoFit/>
          </a:bodyPr>
          <a:lstStyle/>
          <a:p>
            <a:pPr marL="647700" lvl="1" indent="-323850" algn="just">
              <a:lnSpc>
                <a:spcPts val="4620"/>
              </a:lnSpc>
              <a:buFont typeface="Arial"/>
              <a:buChar char="•"/>
            </a:pPr>
            <a:r>
              <a:rPr lang="en-US" sz="3000" b="1">
                <a:solidFill>
                  <a:srgbClr val="000000"/>
                </a:solidFill>
                <a:latin typeface="Faustina Bold"/>
                <a:ea typeface="Faustina Bold"/>
                <a:cs typeface="Faustina Bold"/>
                <a:sym typeface="Faustina Bold"/>
              </a:rPr>
              <a:t>Sử dụng biểu đồ Heatmap </a:t>
            </a:r>
            <a:r>
              <a:rPr lang="en-US" sz="3000">
                <a:solidFill>
                  <a:srgbClr val="000000"/>
                </a:solidFill>
                <a:latin typeface="Faustina"/>
                <a:ea typeface="Faustina"/>
                <a:cs typeface="Faustina"/>
                <a:sym typeface="Faustina"/>
              </a:rPr>
              <a:t>giúp</a:t>
            </a:r>
            <a:r>
              <a:rPr lang="en-US" sz="3000" b="1">
                <a:solidFill>
                  <a:srgbClr val="000000"/>
                </a:solidFill>
                <a:latin typeface="Faustina Bold"/>
                <a:ea typeface="Faustina Bold"/>
                <a:cs typeface="Faustina Bold"/>
                <a:sym typeface="Faustina Bold"/>
              </a:rPr>
              <a:t> </a:t>
            </a:r>
            <a:r>
              <a:rPr lang="en-US" sz="3000">
                <a:solidFill>
                  <a:srgbClr val="000000"/>
                </a:solidFill>
                <a:latin typeface="Faustina"/>
                <a:ea typeface="Faustina"/>
                <a:cs typeface="Faustina"/>
                <a:sym typeface="Faustina"/>
              </a:rPr>
              <a:t>dễ dàng xác định được mức độ tương quan giữa các đặc trưng như Recency, Frequency, Monetary, Sales, Quantity hay Discount</a:t>
            </a:r>
          </a:p>
          <a:p>
            <a:pPr algn="just">
              <a:lnSpc>
                <a:spcPts val="4620"/>
              </a:lnSpc>
            </a:pPr>
            <a:endParaRPr lang="en-US" sz="3000">
              <a:solidFill>
                <a:srgbClr val="000000"/>
              </a:solidFill>
              <a:latin typeface="Faustina"/>
              <a:ea typeface="Faustina"/>
              <a:cs typeface="Faustina"/>
              <a:sym typeface="Faustina"/>
            </a:endParaRPr>
          </a:p>
        </p:txBody>
      </p:sp>
      <p:sp>
        <p:nvSpPr>
          <p:cNvPr id="3" name="Freeform 3"/>
          <p:cNvSpPr/>
          <p:nvPr/>
        </p:nvSpPr>
        <p:spPr>
          <a:xfrm>
            <a:off x="8018426" y="6549097"/>
            <a:ext cx="1428824" cy="1428824"/>
          </a:xfrm>
          <a:custGeom>
            <a:avLst/>
            <a:gdLst/>
            <a:ahLst/>
            <a:cxnLst/>
            <a:rect l="l" t="t" r="r" b="b"/>
            <a:pathLst>
              <a:path w="1428824" h="1428824">
                <a:moveTo>
                  <a:pt x="0" y="0"/>
                </a:moveTo>
                <a:lnTo>
                  <a:pt x="1428825" y="0"/>
                </a:lnTo>
                <a:lnTo>
                  <a:pt x="1428825" y="1428825"/>
                </a:lnTo>
                <a:lnTo>
                  <a:pt x="0" y="14288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9972744" y="1408112"/>
            <a:ext cx="7995251" cy="8551070"/>
          </a:xfrm>
          <a:custGeom>
            <a:avLst/>
            <a:gdLst/>
            <a:ahLst/>
            <a:cxnLst/>
            <a:rect l="l" t="t" r="r" b="b"/>
            <a:pathLst>
              <a:path w="7995251" h="8551070">
                <a:moveTo>
                  <a:pt x="0" y="0"/>
                </a:moveTo>
                <a:lnTo>
                  <a:pt x="7995251" y="0"/>
                </a:lnTo>
                <a:lnTo>
                  <a:pt x="7995251" y="8551071"/>
                </a:lnTo>
                <a:lnTo>
                  <a:pt x="0" y="8551071"/>
                </a:lnTo>
                <a:lnTo>
                  <a:pt x="0" y="0"/>
                </a:lnTo>
                <a:close/>
              </a:path>
            </a:pathLst>
          </a:custGeom>
          <a:blipFill>
            <a:blip r:embed="rId4"/>
            <a:stretch>
              <a:fillRect/>
            </a:stretch>
          </a:blipFill>
        </p:spPr>
      </p:sp>
      <p:sp>
        <p:nvSpPr>
          <p:cNvPr id="5" name="TextBox 5"/>
          <p:cNvSpPr txBox="1"/>
          <p:nvPr/>
        </p:nvSpPr>
        <p:spPr>
          <a:xfrm>
            <a:off x="1028700" y="2111640"/>
            <a:ext cx="7259662" cy="688974"/>
          </a:xfrm>
          <a:prstGeom prst="rect">
            <a:avLst/>
          </a:prstGeom>
        </p:spPr>
        <p:txBody>
          <a:bodyPr lIns="0" tIns="0" rIns="0" bIns="0" rtlCol="0" anchor="t">
            <a:spAutoFit/>
          </a:bodyPr>
          <a:lstStyle/>
          <a:p>
            <a:pPr algn="ctr">
              <a:lnSpc>
                <a:spcPts val="5600"/>
              </a:lnSpc>
            </a:pPr>
            <a:r>
              <a:rPr lang="en-US" sz="4000" b="1">
                <a:solidFill>
                  <a:srgbClr val="000000"/>
                </a:solidFill>
                <a:latin typeface="Faustina Bold"/>
                <a:ea typeface="Faustina Bold"/>
                <a:cs typeface="Faustina Bold"/>
                <a:sym typeface="Faustina Bold"/>
              </a:rPr>
              <a:t>d. Phân tích đặc trưng hành vi</a:t>
            </a:r>
          </a:p>
        </p:txBody>
      </p:sp>
      <p:grpSp>
        <p:nvGrpSpPr>
          <p:cNvPr id="6" name="Group 6"/>
          <p:cNvGrpSpPr/>
          <p:nvPr/>
        </p:nvGrpSpPr>
        <p:grpSpPr>
          <a:xfrm>
            <a:off x="768693" y="1028700"/>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strips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1069510" y="253934"/>
            <a:ext cx="5363999" cy="9779132"/>
          </a:xfrm>
          <a:custGeom>
            <a:avLst/>
            <a:gdLst/>
            <a:ahLst/>
            <a:cxnLst/>
            <a:rect l="l" t="t" r="r" b="b"/>
            <a:pathLst>
              <a:path w="5363999" h="9779132">
                <a:moveTo>
                  <a:pt x="0" y="0"/>
                </a:moveTo>
                <a:lnTo>
                  <a:pt x="5363999" y="0"/>
                </a:lnTo>
                <a:lnTo>
                  <a:pt x="5363999" y="9779132"/>
                </a:lnTo>
                <a:lnTo>
                  <a:pt x="0" y="9779132"/>
                </a:lnTo>
                <a:lnTo>
                  <a:pt x="0" y="0"/>
                </a:lnTo>
                <a:close/>
              </a:path>
            </a:pathLst>
          </a:custGeom>
          <a:blipFill>
            <a:blip r:embed="rId2"/>
            <a:stretch>
              <a:fillRect/>
            </a:stretch>
          </a:blipFill>
        </p:spPr>
      </p:sp>
      <p:sp>
        <p:nvSpPr>
          <p:cNvPr id="3" name="TextBox 3"/>
          <p:cNvSpPr txBox="1"/>
          <p:nvPr/>
        </p:nvSpPr>
        <p:spPr>
          <a:xfrm>
            <a:off x="1092593" y="2082108"/>
            <a:ext cx="8443379" cy="542925"/>
          </a:xfrm>
          <a:prstGeom prst="rect">
            <a:avLst/>
          </a:prstGeom>
        </p:spPr>
        <p:txBody>
          <a:bodyPr lIns="0" tIns="0" rIns="0" bIns="0" rtlCol="0" anchor="t">
            <a:spAutoFit/>
          </a:bodyPr>
          <a:lstStyle/>
          <a:p>
            <a:pPr algn="l">
              <a:lnSpc>
                <a:spcPts val="4199"/>
              </a:lnSpc>
            </a:pPr>
            <a:r>
              <a:rPr lang="en-US" sz="3999" b="1">
                <a:solidFill>
                  <a:srgbClr val="000000"/>
                </a:solidFill>
                <a:latin typeface="Faustina Bold"/>
                <a:ea typeface="Faustina Bold"/>
                <a:cs typeface="Faustina Bold"/>
                <a:sym typeface="Faustina Bold"/>
              </a:rPr>
              <a:t>f. Xử lý ngoại lai</a:t>
            </a:r>
          </a:p>
        </p:txBody>
      </p:sp>
      <p:sp>
        <p:nvSpPr>
          <p:cNvPr id="4" name="TextBox 4"/>
          <p:cNvSpPr txBox="1"/>
          <p:nvPr/>
        </p:nvSpPr>
        <p:spPr>
          <a:xfrm>
            <a:off x="1357813" y="3332148"/>
            <a:ext cx="7344155" cy="5720715"/>
          </a:xfrm>
          <a:prstGeom prst="rect">
            <a:avLst/>
          </a:prstGeom>
        </p:spPr>
        <p:txBody>
          <a:bodyPr lIns="0" tIns="0" rIns="0" bIns="0" rtlCol="0" anchor="t">
            <a:spAutoFit/>
          </a:bodyPr>
          <a:lstStyle/>
          <a:p>
            <a:pPr algn="l">
              <a:lnSpc>
                <a:spcPts val="5730"/>
              </a:lnSpc>
            </a:pPr>
            <a:r>
              <a:rPr lang="en-US" sz="3000">
                <a:solidFill>
                  <a:srgbClr val="000000"/>
                </a:solidFill>
                <a:latin typeface="Faustina"/>
                <a:ea typeface="Faustina"/>
                <a:cs typeface="Faustina"/>
                <a:sym typeface="Faustina"/>
              </a:rPr>
              <a:t>Sử dụng phương pháp </a:t>
            </a:r>
            <a:r>
              <a:rPr lang="en-US" sz="3000" b="1">
                <a:solidFill>
                  <a:srgbClr val="000000"/>
                </a:solidFill>
                <a:latin typeface="Faustina Bold"/>
                <a:ea typeface="Faustina Bold"/>
                <a:cs typeface="Faustina Bold"/>
                <a:sym typeface="Faustina Bold"/>
              </a:rPr>
              <a:t>IQR (Interquartile Range – khoảng tứ phân vị</a:t>
            </a:r>
            <a:r>
              <a:rPr lang="en-US" sz="3000">
                <a:solidFill>
                  <a:srgbClr val="000000"/>
                </a:solidFill>
                <a:latin typeface="Faustina"/>
                <a:ea typeface="Faustina"/>
                <a:cs typeface="Faustina"/>
                <a:sym typeface="Faustina"/>
              </a:rPr>
              <a:t>) để phát hiện các giá trị ngoại lai trong 3 đặc trưng quan trọng: </a:t>
            </a:r>
          </a:p>
          <a:p>
            <a:pPr marL="647700" lvl="1" indent="-323850" algn="l">
              <a:lnSpc>
                <a:spcPts val="5730"/>
              </a:lnSpc>
              <a:buFont typeface="Arial"/>
              <a:buChar char="•"/>
            </a:pPr>
            <a:r>
              <a:rPr lang="en-US" sz="3000">
                <a:solidFill>
                  <a:srgbClr val="000000"/>
                </a:solidFill>
                <a:latin typeface="Faustina"/>
                <a:ea typeface="Faustina"/>
                <a:cs typeface="Faustina"/>
                <a:sym typeface="Faustina"/>
              </a:rPr>
              <a:t>Recency</a:t>
            </a:r>
          </a:p>
          <a:p>
            <a:pPr marL="647700" lvl="1" indent="-323850" algn="l">
              <a:lnSpc>
                <a:spcPts val="5730"/>
              </a:lnSpc>
              <a:buFont typeface="Arial"/>
              <a:buChar char="•"/>
            </a:pPr>
            <a:r>
              <a:rPr lang="en-US" sz="3000">
                <a:solidFill>
                  <a:srgbClr val="000000"/>
                </a:solidFill>
                <a:latin typeface="Faustina"/>
                <a:ea typeface="Faustina"/>
                <a:cs typeface="Faustina"/>
                <a:sym typeface="Faustina"/>
              </a:rPr>
              <a:t>Frequency</a:t>
            </a:r>
          </a:p>
          <a:p>
            <a:pPr marL="647700" lvl="1" indent="-323850" algn="l">
              <a:lnSpc>
                <a:spcPts val="5730"/>
              </a:lnSpc>
              <a:buFont typeface="Arial"/>
              <a:buChar char="•"/>
            </a:pPr>
            <a:r>
              <a:rPr lang="en-US" sz="3000">
                <a:solidFill>
                  <a:srgbClr val="000000"/>
                </a:solidFill>
                <a:latin typeface="Faustina"/>
                <a:ea typeface="Faustina"/>
                <a:cs typeface="Faustina"/>
                <a:sym typeface="Faustina"/>
              </a:rPr>
              <a:t>Monetary </a:t>
            </a:r>
          </a:p>
          <a:p>
            <a:pPr algn="l">
              <a:lnSpc>
                <a:spcPts val="5730"/>
              </a:lnSpc>
            </a:pPr>
            <a:r>
              <a:rPr lang="en-US" sz="3000">
                <a:solidFill>
                  <a:srgbClr val="000000"/>
                </a:solidFill>
                <a:latin typeface="Faustina"/>
                <a:ea typeface="Faustina"/>
                <a:cs typeface="Faustina"/>
                <a:sym typeface="Faustina"/>
              </a:rPr>
              <a:t>→ Thực hiện loại bỏ giá trị ngoại lai</a:t>
            </a:r>
          </a:p>
          <a:p>
            <a:pPr algn="l">
              <a:lnSpc>
                <a:spcPts val="5730"/>
              </a:lnSpc>
            </a:pPr>
            <a:endParaRPr lang="en-US" sz="3000">
              <a:solidFill>
                <a:srgbClr val="000000"/>
              </a:solidFill>
              <a:latin typeface="Faustina"/>
              <a:ea typeface="Faustina"/>
              <a:cs typeface="Faustina"/>
              <a:sym typeface="Faustina"/>
            </a:endParaRPr>
          </a:p>
        </p:txBody>
      </p:sp>
      <p:grpSp>
        <p:nvGrpSpPr>
          <p:cNvPr id="5" name="Group 5"/>
          <p:cNvGrpSpPr/>
          <p:nvPr/>
        </p:nvGrpSpPr>
        <p:grpSpPr>
          <a:xfrm>
            <a:off x="768693" y="1028700"/>
            <a:ext cx="6873396" cy="820381"/>
            <a:chOff x="0" y="0"/>
            <a:chExt cx="9164529" cy="1093842"/>
          </a:xfrm>
        </p:grpSpPr>
        <p:grpSp>
          <p:nvGrpSpPr>
            <p:cNvPr id="6" name="Group 6"/>
            <p:cNvGrpSpPr/>
            <p:nvPr/>
          </p:nvGrpSpPr>
          <p:grpSpPr>
            <a:xfrm>
              <a:off x="0" y="0"/>
              <a:ext cx="9164529" cy="1093842"/>
              <a:chOff x="0" y="0"/>
              <a:chExt cx="1514482" cy="180763"/>
            </a:xfrm>
          </p:grpSpPr>
          <p:sp>
            <p:nvSpPr>
              <p:cNvPr id="7" name="Freeform 7"/>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8" name="TextBox 8"/>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9277862" y="824093"/>
            <a:ext cx="7981438" cy="3601880"/>
          </a:xfrm>
          <a:custGeom>
            <a:avLst/>
            <a:gdLst/>
            <a:ahLst/>
            <a:cxnLst/>
            <a:rect l="l" t="t" r="r" b="b"/>
            <a:pathLst>
              <a:path w="7981438" h="3601880">
                <a:moveTo>
                  <a:pt x="0" y="0"/>
                </a:moveTo>
                <a:lnTo>
                  <a:pt x="7981438" y="0"/>
                </a:lnTo>
                <a:lnTo>
                  <a:pt x="7981438" y="3601880"/>
                </a:lnTo>
                <a:lnTo>
                  <a:pt x="0" y="3601880"/>
                </a:lnTo>
                <a:lnTo>
                  <a:pt x="0" y="0"/>
                </a:lnTo>
                <a:close/>
              </a:path>
            </a:pathLst>
          </a:custGeom>
          <a:blipFill>
            <a:blip r:embed="rId2"/>
            <a:stretch>
              <a:fillRect/>
            </a:stretch>
          </a:blipFill>
        </p:spPr>
      </p:sp>
      <p:sp>
        <p:nvSpPr>
          <p:cNvPr id="3" name="Freeform 3"/>
          <p:cNvSpPr/>
          <p:nvPr/>
        </p:nvSpPr>
        <p:spPr>
          <a:xfrm>
            <a:off x="8217268" y="4730773"/>
            <a:ext cx="9272040" cy="5537908"/>
          </a:xfrm>
          <a:custGeom>
            <a:avLst/>
            <a:gdLst/>
            <a:ahLst/>
            <a:cxnLst/>
            <a:rect l="l" t="t" r="r" b="b"/>
            <a:pathLst>
              <a:path w="9272040" h="5537908">
                <a:moveTo>
                  <a:pt x="0" y="0"/>
                </a:moveTo>
                <a:lnTo>
                  <a:pt x="9272040" y="0"/>
                </a:lnTo>
                <a:lnTo>
                  <a:pt x="9272040" y="5537908"/>
                </a:lnTo>
                <a:lnTo>
                  <a:pt x="0" y="5537908"/>
                </a:lnTo>
                <a:lnTo>
                  <a:pt x="0" y="0"/>
                </a:lnTo>
                <a:close/>
              </a:path>
            </a:pathLst>
          </a:custGeom>
          <a:blipFill>
            <a:blip r:embed="rId3"/>
            <a:stretch>
              <a:fillRect/>
            </a:stretch>
          </a:blipFill>
        </p:spPr>
      </p:sp>
      <p:sp>
        <p:nvSpPr>
          <p:cNvPr id="4" name="TextBox 4"/>
          <p:cNvSpPr txBox="1"/>
          <p:nvPr/>
        </p:nvSpPr>
        <p:spPr>
          <a:xfrm>
            <a:off x="1229374" y="3525610"/>
            <a:ext cx="6449850" cy="2740296"/>
          </a:xfrm>
          <a:prstGeom prst="rect">
            <a:avLst/>
          </a:prstGeom>
        </p:spPr>
        <p:txBody>
          <a:bodyPr lIns="0" tIns="0" rIns="0" bIns="0" rtlCol="0" anchor="t">
            <a:spAutoFit/>
          </a:bodyPr>
          <a:lstStyle/>
          <a:p>
            <a:pPr algn="l">
              <a:lnSpc>
                <a:spcPts val="7455"/>
              </a:lnSpc>
            </a:pPr>
            <a:r>
              <a:rPr lang="en-US" sz="3903">
                <a:solidFill>
                  <a:srgbClr val="01081D"/>
                </a:solidFill>
                <a:latin typeface="Faustina"/>
                <a:ea typeface="Faustina"/>
                <a:cs typeface="Faustina"/>
                <a:sym typeface="Faustina"/>
              </a:rPr>
              <a:t>Thực hiện chuẩn hóa dữ liệu theo phương pháp chuẩn hóa Z-score</a:t>
            </a:r>
          </a:p>
        </p:txBody>
      </p:sp>
      <p:sp>
        <p:nvSpPr>
          <p:cNvPr id="5" name="TextBox 5"/>
          <p:cNvSpPr txBox="1"/>
          <p:nvPr/>
        </p:nvSpPr>
        <p:spPr>
          <a:xfrm>
            <a:off x="700621" y="2643190"/>
            <a:ext cx="8443379" cy="542925"/>
          </a:xfrm>
          <a:prstGeom prst="rect">
            <a:avLst/>
          </a:prstGeom>
        </p:spPr>
        <p:txBody>
          <a:bodyPr lIns="0" tIns="0" rIns="0" bIns="0" rtlCol="0" anchor="t">
            <a:spAutoFit/>
          </a:bodyPr>
          <a:lstStyle/>
          <a:p>
            <a:pPr algn="l">
              <a:lnSpc>
                <a:spcPts val="4199"/>
              </a:lnSpc>
            </a:pPr>
            <a:r>
              <a:rPr lang="en-US" sz="3999" b="1">
                <a:solidFill>
                  <a:srgbClr val="000000"/>
                </a:solidFill>
                <a:latin typeface="Faustina Bold"/>
                <a:ea typeface="Faustina Bold"/>
                <a:cs typeface="Faustina Bold"/>
                <a:sym typeface="Faustina Bold"/>
              </a:rPr>
              <a:t>g. Chuẩn hóa dữ liệu</a:t>
            </a:r>
          </a:p>
        </p:txBody>
      </p:sp>
      <p:grpSp>
        <p:nvGrpSpPr>
          <p:cNvPr id="6" name="Group 6"/>
          <p:cNvGrpSpPr/>
          <p:nvPr/>
        </p:nvGrpSpPr>
        <p:grpSpPr>
          <a:xfrm>
            <a:off x="768693" y="1028700"/>
            <a:ext cx="6873396" cy="820381"/>
            <a:chOff x="0" y="0"/>
            <a:chExt cx="9164529" cy="1093842"/>
          </a:xfrm>
        </p:grpSpPr>
        <p:grpSp>
          <p:nvGrpSpPr>
            <p:cNvPr id="7" name="Group 7"/>
            <p:cNvGrpSpPr/>
            <p:nvPr/>
          </p:nvGrpSpPr>
          <p:grpSpPr>
            <a:xfrm>
              <a:off x="0" y="0"/>
              <a:ext cx="9164529" cy="1093842"/>
              <a:chOff x="0" y="0"/>
              <a:chExt cx="1514482" cy="180763"/>
            </a:xfrm>
          </p:grpSpPr>
          <p:sp>
            <p:nvSpPr>
              <p:cNvPr id="8" name="Freeform 8"/>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9" name="TextBox 9"/>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3.2 Tiền xử lý dữ liệu</a:t>
              </a:r>
            </a:p>
          </p:txBody>
        </p:sp>
      </p:grpSp>
    </p:spTree>
  </p:cSld>
  <p:clrMapOvr>
    <a:masterClrMapping/>
  </p:clrMapOvr>
  <p:transition spd="slow">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TextBox 2"/>
          <p:cNvSpPr txBox="1"/>
          <p:nvPr/>
        </p:nvSpPr>
        <p:spPr>
          <a:xfrm>
            <a:off x="769362" y="2975027"/>
            <a:ext cx="6202388" cy="1581150"/>
          </a:xfrm>
          <a:prstGeom prst="rect">
            <a:avLst/>
          </a:prstGeom>
        </p:spPr>
        <p:txBody>
          <a:bodyPr lIns="0" tIns="0" rIns="0" bIns="0" rtlCol="0" anchor="t">
            <a:spAutoFit/>
          </a:bodyPr>
          <a:lstStyle/>
          <a:p>
            <a:pPr algn="l">
              <a:lnSpc>
                <a:spcPts val="4200"/>
              </a:lnSpc>
            </a:pPr>
            <a:r>
              <a:rPr lang="en-US" sz="3000">
                <a:solidFill>
                  <a:srgbClr val="000000"/>
                </a:solidFill>
                <a:latin typeface="Faustina"/>
                <a:ea typeface="Faustina"/>
                <a:cs typeface="Faustina"/>
                <a:sym typeface="Faustina"/>
              </a:rPr>
              <a:t>Áp dụng phương pháp Elbow (Khuỷu tay) để tìm ra giá trị K phù hợp nhất cho mô hình K-Means</a:t>
            </a:r>
          </a:p>
        </p:txBody>
      </p:sp>
      <p:sp>
        <p:nvSpPr>
          <p:cNvPr id="3" name="TextBox 3"/>
          <p:cNvSpPr txBox="1"/>
          <p:nvPr/>
        </p:nvSpPr>
        <p:spPr>
          <a:xfrm>
            <a:off x="284001" y="2083487"/>
            <a:ext cx="6116824" cy="653415"/>
          </a:xfrm>
          <a:prstGeom prst="rect">
            <a:avLst/>
          </a:prstGeom>
        </p:spPr>
        <p:txBody>
          <a:bodyPr lIns="0" tIns="0" rIns="0" bIns="0" rtlCol="0" anchor="t">
            <a:spAutoFit/>
          </a:bodyPr>
          <a:lstStyle/>
          <a:p>
            <a:pPr algn="ctr">
              <a:lnSpc>
                <a:spcPts val="5040"/>
              </a:lnSpc>
            </a:pPr>
            <a:r>
              <a:rPr lang="en-US" sz="4800">
                <a:solidFill>
                  <a:srgbClr val="0062C4"/>
                </a:solidFill>
                <a:latin typeface="Faustina"/>
                <a:ea typeface="Faustina"/>
                <a:cs typeface="Faustina"/>
                <a:sym typeface="Faustina"/>
              </a:rPr>
              <a:t>a, Elbow để chọn số K</a:t>
            </a:r>
          </a:p>
        </p:txBody>
      </p:sp>
      <p:sp>
        <p:nvSpPr>
          <p:cNvPr id="4" name="Freeform 4"/>
          <p:cNvSpPr/>
          <p:nvPr/>
        </p:nvSpPr>
        <p:spPr>
          <a:xfrm rot="8882337" flipV="1">
            <a:off x="7809264" y="8716719"/>
            <a:ext cx="2130160" cy="601770"/>
          </a:xfrm>
          <a:custGeom>
            <a:avLst/>
            <a:gdLst/>
            <a:ahLst/>
            <a:cxnLst/>
            <a:rect l="l" t="t" r="r" b="b"/>
            <a:pathLst>
              <a:path w="2130160" h="601770">
                <a:moveTo>
                  <a:pt x="0" y="601771"/>
                </a:moveTo>
                <a:lnTo>
                  <a:pt x="2130160" y="601771"/>
                </a:lnTo>
                <a:lnTo>
                  <a:pt x="2130160" y="0"/>
                </a:lnTo>
                <a:lnTo>
                  <a:pt x="0" y="0"/>
                </a:lnTo>
                <a:lnTo>
                  <a:pt x="0" y="60177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016396" y="1953027"/>
            <a:ext cx="9893690" cy="6380947"/>
          </a:xfrm>
          <a:custGeom>
            <a:avLst/>
            <a:gdLst/>
            <a:ahLst/>
            <a:cxnLst/>
            <a:rect l="l" t="t" r="r" b="b"/>
            <a:pathLst>
              <a:path w="9893690" h="6380947">
                <a:moveTo>
                  <a:pt x="0" y="0"/>
                </a:moveTo>
                <a:lnTo>
                  <a:pt x="9893691" y="0"/>
                </a:lnTo>
                <a:lnTo>
                  <a:pt x="9893691" y="6380946"/>
                </a:lnTo>
                <a:lnTo>
                  <a:pt x="0" y="6380946"/>
                </a:lnTo>
                <a:lnTo>
                  <a:pt x="0" y="0"/>
                </a:lnTo>
                <a:close/>
              </a:path>
            </a:pathLst>
          </a:custGeom>
          <a:blipFill>
            <a:blip r:embed="rId4"/>
            <a:stretch>
              <a:fillRect/>
            </a:stretch>
          </a:blipFill>
        </p:spPr>
      </p:sp>
      <p:grpSp>
        <p:nvGrpSpPr>
          <p:cNvPr id="6" name="Group 6"/>
          <p:cNvGrpSpPr/>
          <p:nvPr/>
        </p:nvGrpSpPr>
        <p:grpSpPr>
          <a:xfrm>
            <a:off x="284001" y="4847817"/>
            <a:ext cx="7527449" cy="5260619"/>
            <a:chOff x="0" y="0"/>
            <a:chExt cx="1658596" cy="1159123"/>
          </a:xfrm>
        </p:grpSpPr>
        <p:sp>
          <p:nvSpPr>
            <p:cNvPr id="7" name="Freeform 7"/>
            <p:cNvSpPr/>
            <p:nvPr/>
          </p:nvSpPr>
          <p:spPr>
            <a:xfrm>
              <a:off x="0" y="0"/>
              <a:ext cx="1658596" cy="1159123"/>
            </a:xfrm>
            <a:custGeom>
              <a:avLst/>
              <a:gdLst/>
              <a:ahLst/>
              <a:cxnLst/>
              <a:rect l="l" t="t" r="r" b="b"/>
              <a:pathLst>
                <a:path w="1658596" h="1159123">
                  <a:moveTo>
                    <a:pt x="52453" y="0"/>
                  </a:moveTo>
                  <a:lnTo>
                    <a:pt x="1606143" y="0"/>
                  </a:lnTo>
                  <a:cubicBezTo>
                    <a:pt x="1635112" y="0"/>
                    <a:pt x="1658596" y="23484"/>
                    <a:pt x="1658596" y="52453"/>
                  </a:cubicBezTo>
                  <a:lnTo>
                    <a:pt x="1658596" y="1106670"/>
                  </a:lnTo>
                  <a:cubicBezTo>
                    <a:pt x="1658596" y="1135639"/>
                    <a:pt x="1635112" y="1159123"/>
                    <a:pt x="1606143" y="1159123"/>
                  </a:cubicBezTo>
                  <a:lnTo>
                    <a:pt x="52453" y="1159123"/>
                  </a:lnTo>
                  <a:cubicBezTo>
                    <a:pt x="23484" y="1159123"/>
                    <a:pt x="0" y="1135639"/>
                    <a:pt x="0" y="1106670"/>
                  </a:cubicBezTo>
                  <a:lnTo>
                    <a:pt x="0" y="52453"/>
                  </a:lnTo>
                  <a:cubicBezTo>
                    <a:pt x="0" y="23484"/>
                    <a:pt x="23484" y="0"/>
                    <a:pt x="52453" y="0"/>
                  </a:cubicBezTo>
                  <a:close/>
                </a:path>
              </a:pathLst>
            </a:custGeom>
            <a:solidFill>
              <a:srgbClr val="F5FFF9"/>
            </a:solidFill>
          </p:spPr>
        </p:sp>
        <p:sp>
          <p:nvSpPr>
            <p:cNvPr id="8" name="TextBox 8"/>
            <p:cNvSpPr txBox="1"/>
            <p:nvPr/>
          </p:nvSpPr>
          <p:spPr>
            <a:xfrm>
              <a:off x="0" y="-123825"/>
              <a:ext cx="1658596" cy="1282948"/>
            </a:xfrm>
            <a:prstGeom prst="rect">
              <a:avLst/>
            </a:prstGeom>
          </p:spPr>
          <p:txBody>
            <a:bodyPr lIns="50800" tIns="50800" rIns="50800" bIns="50800" rtlCol="0" anchor="ctr"/>
            <a:lstStyle/>
            <a:p>
              <a:pPr marL="647700" lvl="1" indent="-323850" algn="l">
                <a:lnSpc>
                  <a:spcPts val="4920"/>
                </a:lnSpc>
                <a:buFont typeface="Arial"/>
                <a:buChar char="•"/>
              </a:pPr>
              <a:r>
                <a:rPr lang="en-US" sz="3000">
                  <a:solidFill>
                    <a:srgbClr val="042D62"/>
                  </a:solidFill>
                  <a:latin typeface="Faustina"/>
                  <a:ea typeface="Faustina"/>
                  <a:cs typeface="Faustina"/>
                  <a:sym typeface="Faustina"/>
                </a:rPr>
                <a:t>Xác định được điểm gấp khúc (Elbow) xuất hiện rõ ràng tại </a:t>
              </a:r>
              <a:r>
                <a:rPr lang="en-US" sz="3000" b="1">
                  <a:solidFill>
                    <a:srgbClr val="042D62"/>
                  </a:solidFill>
                  <a:latin typeface="Faustina Bold"/>
                  <a:ea typeface="Faustina Bold"/>
                  <a:cs typeface="Faustina Bold"/>
                  <a:sym typeface="Faustina Bold"/>
                </a:rPr>
                <a:t>K = 3.</a:t>
              </a:r>
            </a:p>
            <a:p>
              <a:pPr algn="l">
                <a:lnSpc>
                  <a:spcPts val="4920"/>
                </a:lnSpc>
              </a:pPr>
              <a:r>
                <a:rPr lang="en-US" sz="3000" b="1">
                  <a:solidFill>
                    <a:srgbClr val="042D62"/>
                  </a:solidFill>
                  <a:latin typeface="Faustina Bold"/>
                  <a:ea typeface="Faustina Bold"/>
                  <a:cs typeface="Faustina Bold"/>
                  <a:sym typeface="Faustina Bold"/>
                </a:rPr>
                <a:t>⟶</a:t>
              </a:r>
              <a:r>
                <a:rPr lang="en-US" sz="3000">
                  <a:solidFill>
                    <a:srgbClr val="042D62"/>
                  </a:solidFill>
                  <a:latin typeface="Faustina"/>
                  <a:ea typeface="Faustina"/>
                  <a:cs typeface="Faustina"/>
                  <a:sym typeface="Faustina"/>
                </a:rPr>
                <a:t>Mô hình K-Means sẽ được huấn luyện với số cụm là 3 ở bước tiếp theo.</a:t>
              </a:r>
            </a:p>
            <a:p>
              <a:pPr algn="l">
                <a:lnSpc>
                  <a:spcPts val="4920"/>
                </a:lnSpc>
              </a:pPr>
              <a:r>
                <a:rPr lang="en-US" sz="3000">
                  <a:solidFill>
                    <a:srgbClr val="042D62"/>
                  </a:solidFill>
                  <a:latin typeface="Faustina"/>
                  <a:ea typeface="Faustina"/>
                  <a:cs typeface="Faustina"/>
                  <a:sym typeface="Faustina"/>
                </a:rPr>
                <a:t>⟶ Đây là số lượng cụm hợp lý để phân chia khách hàng thành các nhóm hành vi tương đồng mà không gây phân mảnh quá mức hoặc gom cụm thiếu chính xác</a:t>
              </a:r>
            </a:p>
          </p:txBody>
        </p:sp>
      </p:grpSp>
      <p:grpSp>
        <p:nvGrpSpPr>
          <p:cNvPr id="9" name="Group 9"/>
          <p:cNvGrpSpPr/>
          <p:nvPr/>
        </p:nvGrpSpPr>
        <p:grpSpPr>
          <a:xfrm>
            <a:off x="769362" y="891630"/>
            <a:ext cx="6873396" cy="820381"/>
            <a:chOff x="0" y="0"/>
            <a:chExt cx="9164529" cy="1093842"/>
          </a:xfrm>
        </p:grpSpPr>
        <p:grpSp>
          <p:nvGrpSpPr>
            <p:cNvPr id="10" name="Group 10"/>
            <p:cNvGrpSpPr/>
            <p:nvPr/>
          </p:nvGrpSpPr>
          <p:grpSpPr>
            <a:xfrm>
              <a:off x="0" y="0"/>
              <a:ext cx="9164529" cy="1093842"/>
              <a:chOff x="0" y="0"/>
              <a:chExt cx="1514482" cy="180763"/>
            </a:xfrm>
          </p:grpSpPr>
          <p:sp>
            <p:nvSpPr>
              <p:cNvPr id="11" name="Freeform 11"/>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2" name="TextBox 12"/>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3.3 Xây dựng mô hình</a:t>
              </a: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3024952" y="4325825"/>
            <a:ext cx="12316614" cy="4260099"/>
          </a:xfrm>
          <a:custGeom>
            <a:avLst/>
            <a:gdLst/>
            <a:ahLst/>
            <a:cxnLst/>
            <a:rect l="l" t="t" r="r" b="b"/>
            <a:pathLst>
              <a:path w="12316614" h="4260099">
                <a:moveTo>
                  <a:pt x="0" y="0"/>
                </a:moveTo>
                <a:lnTo>
                  <a:pt x="12316614" y="0"/>
                </a:lnTo>
                <a:lnTo>
                  <a:pt x="12316614" y="4260099"/>
                </a:lnTo>
                <a:lnTo>
                  <a:pt x="0" y="4260099"/>
                </a:lnTo>
                <a:lnTo>
                  <a:pt x="0" y="0"/>
                </a:lnTo>
                <a:close/>
              </a:path>
            </a:pathLst>
          </a:custGeom>
          <a:blipFill>
            <a:blip r:embed="rId2"/>
            <a:stretch>
              <a:fillRect/>
            </a:stretch>
          </a:blipFill>
        </p:spPr>
      </p:sp>
      <p:sp>
        <p:nvSpPr>
          <p:cNvPr id="3" name="TextBox 3"/>
          <p:cNvSpPr txBox="1"/>
          <p:nvPr/>
        </p:nvSpPr>
        <p:spPr>
          <a:xfrm>
            <a:off x="2023279" y="3000926"/>
            <a:ext cx="14319960" cy="514350"/>
          </a:xfrm>
          <a:prstGeom prst="rect">
            <a:avLst/>
          </a:prstGeom>
        </p:spPr>
        <p:txBody>
          <a:bodyPr lIns="0" tIns="0" rIns="0" bIns="0" rtlCol="0" anchor="t">
            <a:spAutoFit/>
          </a:bodyPr>
          <a:lstStyle/>
          <a:p>
            <a:pPr algn="l">
              <a:lnSpc>
                <a:spcPts val="4200"/>
              </a:lnSpc>
            </a:pPr>
            <a:r>
              <a:rPr lang="en-US" sz="3000">
                <a:solidFill>
                  <a:srgbClr val="000000"/>
                </a:solidFill>
                <a:latin typeface="Faustina"/>
                <a:ea typeface="Faustina"/>
                <a:cs typeface="Faustina"/>
                <a:sym typeface="Faustina"/>
              </a:rPr>
              <a:t>Sau khi xác định số cụm tối ưu K=3, tiếp tục thực hiện thuật toán phân cụm K-means:</a:t>
            </a:r>
          </a:p>
        </p:txBody>
      </p:sp>
      <p:sp>
        <p:nvSpPr>
          <p:cNvPr id="4" name="TextBox 4"/>
          <p:cNvSpPr txBox="1"/>
          <p:nvPr/>
        </p:nvSpPr>
        <p:spPr>
          <a:xfrm>
            <a:off x="362508" y="2043165"/>
            <a:ext cx="10471508" cy="653415"/>
          </a:xfrm>
          <a:prstGeom prst="rect">
            <a:avLst/>
          </a:prstGeom>
        </p:spPr>
        <p:txBody>
          <a:bodyPr lIns="0" tIns="0" rIns="0" bIns="0" rtlCol="0" anchor="t">
            <a:spAutoFit/>
          </a:bodyPr>
          <a:lstStyle/>
          <a:p>
            <a:pPr algn="ctr">
              <a:lnSpc>
                <a:spcPts val="5040"/>
              </a:lnSpc>
            </a:pPr>
            <a:r>
              <a:rPr lang="en-US" sz="4800">
                <a:solidFill>
                  <a:srgbClr val="0062C4"/>
                </a:solidFill>
                <a:latin typeface="Faustina"/>
                <a:ea typeface="Faustina"/>
                <a:cs typeface="Faustina"/>
                <a:sym typeface="Faustina"/>
              </a:rPr>
              <a:t>b, Phân cụm bằng thuật toán K-means</a:t>
            </a:r>
          </a:p>
        </p:txBody>
      </p:sp>
      <p:grpSp>
        <p:nvGrpSpPr>
          <p:cNvPr id="5" name="Group 5"/>
          <p:cNvGrpSpPr/>
          <p:nvPr/>
        </p:nvGrpSpPr>
        <p:grpSpPr>
          <a:xfrm>
            <a:off x="769362" y="891630"/>
            <a:ext cx="6873396" cy="820381"/>
            <a:chOff x="0" y="0"/>
            <a:chExt cx="9164529" cy="1093842"/>
          </a:xfrm>
        </p:grpSpPr>
        <p:grpSp>
          <p:nvGrpSpPr>
            <p:cNvPr id="6" name="Group 6"/>
            <p:cNvGrpSpPr/>
            <p:nvPr/>
          </p:nvGrpSpPr>
          <p:grpSpPr>
            <a:xfrm>
              <a:off x="0" y="0"/>
              <a:ext cx="9164529" cy="1093842"/>
              <a:chOff x="0" y="0"/>
              <a:chExt cx="1514482" cy="180763"/>
            </a:xfrm>
          </p:grpSpPr>
          <p:sp>
            <p:nvSpPr>
              <p:cNvPr id="7" name="Freeform 7"/>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8" name="TextBox 8"/>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3.3 Xây dựng mô hình</a:t>
              </a:r>
            </a:p>
          </p:txBody>
        </p:sp>
      </p:gr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449308" y="2443225"/>
            <a:ext cx="19186615" cy="6029475"/>
            <a:chOff x="0" y="0"/>
            <a:chExt cx="5053265" cy="1588010"/>
          </a:xfrm>
        </p:grpSpPr>
        <p:sp>
          <p:nvSpPr>
            <p:cNvPr id="3" name="Freeform 3"/>
            <p:cNvSpPr/>
            <p:nvPr/>
          </p:nvSpPr>
          <p:spPr>
            <a:xfrm>
              <a:off x="0" y="0"/>
              <a:ext cx="5053265" cy="1588010"/>
            </a:xfrm>
            <a:custGeom>
              <a:avLst/>
              <a:gdLst/>
              <a:ahLst/>
              <a:cxnLst/>
              <a:rect l="l" t="t" r="r" b="b"/>
              <a:pathLst>
                <a:path w="5053265" h="1588010">
                  <a:moveTo>
                    <a:pt x="20579" y="0"/>
                  </a:moveTo>
                  <a:lnTo>
                    <a:pt x="5032686" y="0"/>
                  </a:lnTo>
                  <a:cubicBezTo>
                    <a:pt x="5044051" y="0"/>
                    <a:pt x="5053265" y="9213"/>
                    <a:pt x="5053265" y="20579"/>
                  </a:cubicBezTo>
                  <a:lnTo>
                    <a:pt x="5053265" y="1567431"/>
                  </a:lnTo>
                  <a:cubicBezTo>
                    <a:pt x="5053265" y="1578797"/>
                    <a:pt x="5044051" y="1588010"/>
                    <a:pt x="5032686" y="1588010"/>
                  </a:cubicBezTo>
                  <a:lnTo>
                    <a:pt x="20579" y="1588010"/>
                  </a:lnTo>
                  <a:cubicBezTo>
                    <a:pt x="15121" y="1588010"/>
                    <a:pt x="9887" y="1585842"/>
                    <a:pt x="6027" y="1581983"/>
                  </a:cubicBezTo>
                  <a:cubicBezTo>
                    <a:pt x="2168" y="1578123"/>
                    <a:pt x="0" y="1572889"/>
                    <a:pt x="0" y="1567431"/>
                  </a:cubicBezTo>
                  <a:lnTo>
                    <a:pt x="0" y="20579"/>
                  </a:lnTo>
                  <a:cubicBezTo>
                    <a:pt x="0" y="9213"/>
                    <a:pt x="9213" y="0"/>
                    <a:pt x="20579" y="0"/>
                  </a:cubicBezTo>
                  <a:close/>
                </a:path>
              </a:pathLst>
            </a:custGeom>
            <a:solidFill>
              <a:srgbClr val="003076"/>
            </a:solidFill>
          </p:spPr>
        </p:sp>
        <p:sp>
          <p:nvSpPr>
            <p:cNvPr id="4" name="TextBox 4"/>
            <p:cNvSpPr txBox="1"/>
            <p:nvPr/>
          </p:nvSpPr>
          <p:spPr>
            <a:xfrm>
              <a:off x="0" y="-28575"/>
              <a:ext cx="5053265" cy="1616585"/>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1320603" y="4554224"/>
            <a:ext cx="15646794" cy="1311901"/>
          </a:xfrm>
          <a:prstGeom prst="rect">
            <a:avLst/>
          </a:prstGeom>
        </p:spPr>
        <p:txBody>
          <a:bodyPr lIns="0" tIns="0" rIns="0" bIns="0" rtlCol="0" anchor="t">
            <a:spAutoFit/>
          </a:bodyPr>
          <a:lstStyle/>
          <a:p>
            <a:pPr algn="ctr">
              <a:lnSpc>
                <a:spcPts val="10069"/>
              </a:lnSpc>
            </a:pPr>
            <a:r>
              <a:rPr lang="en-US" sz="9499" b="1">
                <a:solidFill>
                  <a:srgbClr val="FFFFFF"/>
                </a:solidFill>
                <a:latin typeface="Faustina Bold"/>
                <a:ea typeface="Faustina Bold"/>
                <a:cs typeface="Faustina Bold"/>
                <a:sym typeface="Faustina Bold"/>
              </a:rPr>
              <a:t>I. GIỚI THIỆU TỔNG QUAN</a:t>
            </a:r>
          </a:p>
        </p:txBody>
      </p:sp>
      <p:sp>
        <p:nvSpPr>
          <p:cNvPr id="6" name="Freeform 6"/>
          <p:cNvSpPr/>
          <p:nvPr/>
        </p:nvSpPr>
        <p:spPr>
          <a:xfrm rot="5400000" flipH="1" flipV="1">
            <a:off x="15689036" y="3279619"/>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flipH="1" flipV="1">
            <a:off x="-2363705" y="4111167"/>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24405"/>
            <a:ext cx="6873396" cy="886422"/>
            <a:chOff x="0" y="0"/>
            <a:chExt cx="9164529" cy="1181895"/>
          </a:xfrm>
        </p:grpSpPr>
        <p:grpSp>
          <p:nvGrpSpPr>
            <p:cNvPr id="3" name="Group 3"/>
            <p:cNvGrpSpPr/>
            <p:nvPr/>
          </p:nvGrpSpPr>
          <p:grpSpPr>
            <a:xfrm>
              <a:off x="0" y="0"/>
              <a:ext cx="9164529" cy="1181895"/>
              <a:chOff x="0" y="0"/>
              <a:chExt cx="1514482" cy="195314"/>
            </a:xfrm>
          </p:grpSpPr>
          <p:sp>
            <p:nvSpPr>
              <p:cNvPr id="4" name="Freeform 4"/>
              <p:cNvSpPr/>
              <p:nvPr/>
            </p:nvSpPr>
            <p:spPr>
              <a:xfrm>
                <a:off x="0" y="0"/>
                <a:ext cx="1514482" cy="195314"/>
              </a:xfrm>
              <a:custGeom>
                <a:avLst/>
                <a:gdLst/>
                <a:ahLst/>
                <a:cxnLst/>
                <a:rect l="l" t="t" r="r" b="b"/>
                <a:pathLst>
                  <a:path w="1514482" h="195314">
                    <a:moveTo>
                      <a:pt x="57444" y="0"/>
                    </a:moveTo>
                    <a:lnTo>
                      <a:pt x="1457038" y="0"/>
                    </a:lnTo>
                    <a:cubicBezTo>
                      <a:pt x="1472273" y="0"/>
                      <a:pt x="1486884" y="6052"/>
                      <a:pt x="1497657" y="16825"/>
                    </a:cubicBezTo>
                    <a:cubicBezTo>
                      <a:pt x="1508430" y="27598"/>
                      <a:pt x="1514482" y="42209"/>
                      <a:pt x="1514482" y="57444"/>
                    </a:cubicBezTo>
                    <a:lnTo>
                      <a:pt x="1514482" y="137870"/>
                    </a:lnTo>
                    <a:cubicBezTo>
                      <a:pt x="1514482" y="169595"/>
                      <a:pt x="1488763" y="195314"/>
                      <a:pt x="1457038" y="195314"/>
                    </a:cubicBezTo>
                    <a:lnTo>
                      <a:pt x="57444" y="195314"/>
                    </a:lnTo>
                    <a:cubicBezTo>
                      <a:pt x="25719" y="195314"/>
                      <a:pt x="0" y="169595"/>
                      <a:pt x="0" y="137870"/>
                    </a:cubicBezTo>
                    <a:lnTo>
                      <a:pt x="0" y="57444"/>
                    </a:lnTo>
                    <a:cubicBezTo>
                      <a:pt x="0" y="25719"/>
                      <a:pt x="25719" y="0"/>
                      <a:pt x="57444" y="0"/>
                    </a:cubicBezTo>
                    <a:close/>
                  </a:path>
                </a:pathLst>
              </a:custGeom>
              <a:solidFill>
                <a:srgbClr val="003076"/>
              </a:solidFill>
            </p:spPr>
          </p:sp>
          <p:sp>
            <p:nvSpPr>
              <p:cNvPr id="5" name="TextBox 5"/>
              <p:cNvSpPr txBox="1"/>
              <p:nvPr/>
            </p:nvSpPr>
            <p:spPr>
              <a:xfrm>
                <a:off x="0" y="-38100"/>
                <a:ext cx="1514482" cy="23341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15944" y="-95250"/>
              <a:ext cx="8714021" cy="1107017"/>
            </a:xfrm>
            <a:prstGeom prst="rect">
              <a:avLst/>
            </a:prstGeom>
          </p:spPr>
          <p:txBody>
            <a:bodyPr lIns="0" tIns="0" rIns="0" bIns="0" rtlCol="0" anchor="t">
              <a:spAutoFit/>
            </a:bodyPr>
            <a:lstStyle/>
            <a:p>
              <a:pPr algn="ctr">
                <a:lnSpc>
                  <a:spcPts val="7000"/>
                </a:lnSpc>
              </a:pPr>
              <a:r>
                <a:rPr lang="en-US" sz="5000">
                  <a:solidFill>
                    <a:srgbClr val="FFFFFF"/>
                  </a:solidFill>
                  <a:latin typeface="Faustina"/>
                  <a:ea typeface="Faustina"/>
                  <a:cs typeface="Faustina"/>
                  <a:sym typeface="Faustina"/>
                </a:rPr>
                <a:t>3. Xây dựng mô hình</a:t>
              </a:r>
            </a:p>
          </p:txBody>
        </p:sp>
      </p:grpSp>
      <p:sp>
        <p:nvSpPr>
          <p:cNvPr id="7" name="Freeform 7"/>
          <p:cNvSpPr/>
          <p:nvPr/>
        </p:nvSpPr>
        <p:spPr>
          <a:xfrm>
            <a:off x="7669251" y="3049006"/>
            <a:ext cx="10006288" cy="6506266"/>
          </a:xfrm>
          <a:custGeom>
            <a:avLst/>
            <a:gdLst/>
            <a:ahLst/>
            <a:cxnLst/>
            <a:rect l="l" t="t" r="r" b="b"/>
            <a:pathLst>
              <a:path w="10006288" h="6506266">
                <a:moveTo>
                  <a:pt x="0" y="0"/>
                </a:moveTo>
                <a:lnTo>
                  <a:pt x="10006289" y="0"/>
                </a:lnTo>
                <a:lnTo>
                  <a:pt x="10006289" y="6506265"/>
                </a:lnTo>
                <a:lnTo>
                  <a:pt x="0" y="6506265"/>
                </a:lnTo>
                <a:lnTo>
                  <a:pt x="0" y="0"/>
                </a:lnTo>
                <a:close/>
              </a:path>
            </a:pathLst>
          </a:custGeom>
          <a:blipFill>
            <a:blip r:embed="rId2"/>
            <a:stretch>
              <a:fillRect/>
            </a:stretch>
          </a:blipFill>
        </p:spPr>
      </p:sp>
      <p:sp>
        <p:nvSpPr>
          <p:cNvPr id="8" name="TextBox 8"/>
          <p:cNvSpPr txBox="1"/>
          <p:nvPr/>
        </p:nvSpPr>
        <p:spPr>
          <a:xfrm>
            <a:off x="1135726" y="3391578"/>
            <a:ext cx="6202388" cy="5848350"/>
          </a:xfrm>
          <a:prstGeom prst="rect">
            <a:avLst/>
          </a:prstGeom>
        </p:spPr>
        <p:txBody>
          <a:bodyPr lIns="0" tIns="0" rIns="0" bIns="0" rtlCol="0" anchor="t">
            <a:spAutoFit/>
          </a:bodyPr>
          <a:lstStyle/>
          <a:p>
            <a:pPr algn="l">
              <a:lnSpc>
                <a:spcPts val="4200"/>
              </a:lnSpc>
            </a:pPr>
            <a:r>
              <a:rPr lang="en-US" sz="3000">
                <a:solidFill>
                  <a:srgbClr val="000000"/>
                </a:solidFill>
                <a:latin typeface="Faustina"/>
                <a:ea typeface="Faustina"/>
                <a:cs typeface="Faustina"/>
                <a:sym typeface="Faustina"/>
              </a:rPr>
              <a:t>Nhằm trực quan hóa kết quả phân cụm, sử dụng biểu đồ phân tán với hai trục đại diện cho:</a:t>
            </a:r>
          </a:p>
          <a:p>
            <a:pPr marL="647700" lvl="1" indent="-323850" algn="l">
              <a:lnSpc>
                <a:spcPts val="4200"/>
              </a:lnSpc>
              <a:buFont typeface="Arial"/>
              <a:buChar char="•"/>
            </a:pPr>
            <a:r>
              <a:rPr lang="en-US" sz="3000">
                <a:solidFill>
                  <a:srgbClr val="000000"/>
                </a:solidFill>
                <a:latin typeface="Faustina"/>
                <a:ea typeface="Faustina"/>
                <a:cs typeface="Faustina"/>
                <a:sym typeface="Faustina"/>
              </a:rPr>
              <a:t>Recency </a:t>
            </a:r>
          </a:p>
          <a:p>
            <a:pPr marL="647700" lvl="1" indent="-323850" algn="l">
              <a:lnSpc>
                <a:spcPts val="4200"/>
              </a:lnSpc>
              <a:buFont typeface="Arial"/>
              <a:buChar char="•"/>
            </a:pPr>
            <a:r>
              <a:rPr lang="en-US" sz="3000">
                <a:solidFill>
                  <a:srgbClr val="000000"/>
                </a:solidFill>
                <a:latin typeface="Faustina"/>
                <a:ea typeface="Faustina"/>
                <a:cs typeface="Faustina"/>
                <a:sym typeface="Faustina"/>
              </a:rPr>
              <a:t>Monetary</a:t>
            </a:r>
          </a:p>
          <a:p>
            <a:pPr algn="l">
              <a:lnSpc>
                <a:spcPts val="4200"/>
              </a:lnSpc>
            </a:pPr>
            <a:r>
              <a:rPr lang="en-US" sz="3000">
                <a:solidFill>
                  <a:srgbClr val="000000"/>
                </a:solidFill>
                <a:latin typeface="Faustina"/>
                <a:ea typeface="Faustina"/>
                <a:cs typeface="Faustina"/>
                <a:sym typeface="Faustina"/>
              </a:rPr>
              <a:t>Trong đó màu sắc biểu thị nhãn cụm.</a:t>
            </a:r>
          </a:p>
          <a:p>
            <a:pPr algn="l">
              <a:lnSpc>
                <a:spcPts val="4200"/>
              </a:lnSpc>
            </a:pPr>
            <a:endParaRPr lang="en-US" sz="3000">
              <a:solidFill>
                <a:srgbClr val="000000"/>
              </a:solidFill>
              <a:latin typeface="Faustina"/>
              <a:ea typeface="Faustina"/>
              <a:cs typeface="Faustina"/>
              <a:sym typeface="Faustina"/>
            </a:endParaRPr>
          </a:p>
          <a:p>
            <a:pPr algn="l">
              <a:lnSpc>
                <a:spcPts val="4200"/>
              </a:lnSpc>
            </a:pPr>
            <a:r>
              <a:rPr lang="en-US" sz="3000">
                <a:solidFill>
                  <a:srgbClr val="000000"/>
                </a:solidFill>
                <a:latin typeface="Faustina"/>
                <a:ea typeface="Faustina"/>
                <a:cs typeface="Faustina"/>
                <a:sym typeface="Faustina"/>
              </a:rPr>
              <a:t>⟶ Biểu đồ giúp quan sát rõ sự phân tách giữa các nhóm khách hàng theo các đặc trưng hành vi gần nhất và giá trị chi tiêu</a:t>
            </a:r>
          </a:p>
        </p:txBody>
      </p:sp>
      <p:sp>
        <p:nvSpPr>
          <p:cNvPr id="9" name="TextBox 9"/>
          <p:cNvSpPr txBox="1"/>
          <p:nvPr/>
        </p:nvSpPr>
        <p:spPr>
          <a:xfrm>
            <a:off x="362508" y="2043165"/>
            <a:ext cx="10471508" cy="653415"/>
          </a:xfrm>
          <a:prstGeom prst="rect">
            <a:avLst/>
          </a:prstGeom>
        </p:spPr>
        <p:txBody>
          <a:bodyPr lIns="0" tIns="0" rIns="0" bIns="0" rtlCol="0" anchor="t">
            <a:spAutoFit/>
          </a:bodyPr>
          <a:lstStyle/>
          <a:p>
            <a:pPr algn="ctr">
              <a:lnSpc>
                <a:spcPts val="5040"/>
              </a:lnSpc>
            </a:pPr>
            <a:r>
              <a:rPr lang="en-US" sz="4800">
                <a:solidFill>
                  <a:srgbClr val="0062C4"/>
                </a:solidFill>
                <a:latin typeface="Faustina"/>
                <a:ea typeface="Faustina"/>
                <a:cs typeface="Faustina"/>
                <a:sym typeface="Faustina"/>
              </a:rPr>
              <a:t>b, Phân cụm bằng thuật toán K-means</a:t>
            </a:r>
          </a:p>
        </p:txBody>
      </p:sp>
    </p:spTree>
  </p:cSld>
  <p:clrMapOvr>
    <a:masterClrMapping/>
  </p:clrMapOvr>
  <p:transition spd="slow">
    <p:push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792100"/>
            <a:ext cx="6965570" cy="5466200"/>
            <a:chOff x="0" y="0"/>
            <a:chExt cx="1477069" cy="1159123"/>
          </a:xfrm>
        </p:grpSpPr>
        <p:sp>
          <p:nvSpPr>
            <p:cNvPr id="3" name="Freeform 3"/>
            <p:cNvSpPr/>
            <p:nvPr/>
          </p:nvSpPr>
          <p:spPr>
            <a:xfrm>
              <a:off x="0" y="0"/>
              <a:ext cx="1477069" cy="1159123"/>
            </a:xfrm>
            <a:custGeom>
              <a:avLst/>
              <a:gdLst/>
              <a:ahLst/>
              <a:cxnLst/>
              <a:rect l="l" t="t" r="r" b="b"/>
              <a:pathLst>
                <a:path w="1477069" h="1159123">
                  <a:moveTo>
                    <a:pt x="56684" y="0"/>
                  </a:moveTo>
                  <a:lnTo>
                    <a:pt x="1420385" y="0"/>
                  </a:lnTo>
                  <a:cubicBezTo>
                    <a:pt x="1451691" y="0"/>
                    <a:pt x="1477069" y="25378"/>
                    <a:pt x="1477069" y="56684"/>
                  </a:cubicBezTo>
                  <a:lnTo>
                    <a:pt x="1477069" y="1102439"/>
                  </a:lnTo>
                  <a:cubicBezTo>
                    <a:pt x="1477069" y="1117473"/>
                    <a:pt x="1471097" y="1131891"/>
                    <a:pt x="1460467" y="1142521"/>
                  </a:cubicBezTo>
                  <a:cubicBezTo>
                    <a:pt x="1449836" y="1153151"/>
                    <a:pt x="1435418" y="1159123"/>
                    <a:pt x="1420385" y="1159123"/>
                  </a:cubicBezTo>
                  <a:lnTo>
                    <a:pt x="56684" y="1159123"/>
                  </a:lnTo>
                  <a:cubicBezTo>
                    <a:pt x="41651" y="1159123"/>
                    <a:pt x="27233" y="1153151"/>
                    <a:pt x="16602" y="1142521"/>
                  </a:cubicBezTo>
                  <a:cubicBezTo>
                    <a:pt x="5972" y="1131891"/>
                    <a:pt x="0" y="1117473"/>
                    <a:pt x="0" y="1102439"/>
                  </a:cubicBezTo>
                  <a:lnTo>
                    <a:pt x="0" y="56684"/>
                  </a:lnTo>
                  <a:cubicBezTo>
                    <a:pt x="0" y="41651"/>
                    <a:pt x="5972" y="27233"/>
                    <a:pt x="16602" y="16602"/>
                  </a:cubicBezTo>
                  <a:cubicBezTo>
                    <a:pt x="27233" y="5972"/>
                    <a:pt x="41651" y="0"/>
                    <a:pt x="56684" y="0"/>
                  </a:cubicBezTo>
                  <a:close/>
                </a:path>
              </a:pathLst>
            </a:custGeom>
            <a:solidFill>
              <a:srgbClr val="F5FFF9"/>
            </a:solidFill>
          </p:spPr>
        </p:sp>
        <p:sp>
          <p:nvSpPr>
            <p:cNvPr id="4" name="TextBox 4"/>
            <p:cNvSpPr txBox="1"/>
            <p:nvPr/>
          </p:nvSpPr>
          <p:spPr>
            <a:xfrm>
              <a:off x="0" y="-123825"/>
              <a:ext cx="1477069" cy="1282948"/>
            </a:xfrm>
            <a:prstGeom prst="rect">
              <a:avLst/>
            </a:prstGeom>
          </p:spPr>
          <p:txBody>
            <a:bodyPr lIns="50800" tIns="50800" rIns="50800" bIns="50800" rtlCol="0" anchor="ctr"/>
            <a:lstStyle/>
            <a:p>
              <a:pPr algn="l">
                <a:lnSpc>
                  <a:spcPts val="4920"/>
                </a:lnSpc>
              </a:pPr>
              <a:r>
                <a:rPr lang="en-US" sz="3000">
                  <a:solidFill>
                    <a:srgbClr val="042D62"/>
                  </a:solidFill>
                  <a:latin typeface="Faustina"/>
                  <a:ea typeface="Faustina"/>
                  <a:cs typeface="Faustina"/>
                  <a:sym typeface="Faustina"/>
                </a:rPr>
                <a:t>   Xác định được 3 nhóm khách hàng: </a:t>
              </a:r>
            </a:p>
            <a:p>
              <a:pPr marL="647700" lvl="1" indent="-323850" algn="l">
                <a:lnSpc>
                  <a:spcPts val="4920"/>
                </a:lnSpc>
                <a:buFont typeface="Arial"/>
                <a:buChar char="•"/>
              </a:pPr>
              <a:r>
                <a:rPr lang="en-US" sz="3000">
                  <a:solidFill>
                    <a:srgbClr val="042D62"/>
                  </a:solidFill>
                  <a:latin typeface="Faustina"/>
                  <a:ea typeface="Faustina"/>
                  <a:cs typeface="Faustina"/>
                  <a:sym typeface="Faustina"/>
                </a:rPr>
                <a:t>Cụm 0 (Nhóm khách hàng VIP);</a:t>
              </a:r>
            </a:p>
            <a:p>
              <a:pPr marL="647700" lvl="1" indent="-323850" algn="l">
                <a:lnSpc>
                  <a:spcPts val="4920"/>
                </a:lnSpc>
                <a:buFont typeface="Arial"/>
                <a:buChar char="•"/>
              </a:pPr>
              <a:r>
                <a:rPr lang="en-US" sz="3000">
                  <a:solidFill>
                    <a:srgbClr val="042D62"/>
                  </a:solidFill>
                  <a:latin typeface="Faustina"/>
                  <a:ea typeface="Faustina"/>
                  <a:cs typeface="Faustina"/>
                  <a:sym typeface="Faustina"/>
                </a:rPr>
                <a:t>Cụm 1 (Nhóm khách hàng trung bình hoặc tiềm năng)</a:t>
              </a:r>
            </a:p>
            <a:p>
              <a:pPr marL="647700" lvl="1" indent="-323850" algn="l">
                <a:lnSpc>
                  <a:spcPts val="4920"/>
                </a:lnSpc>
                <a:buFont typeface="Arial"/>
                <a:buChar char="•"/>
              </a:pPr>
              <a:r>
                <a:rPr lang="en-US" sz="3000">
                  <a:solidFill>
                    <a:srgbClr val="042D62"/>
                  </a:solidFill>
                  <a:latin typeface="Faustina"/>
                  <a:ea typeface="Faustina"/>
                  <a:cs typeface="Faustina"/>
                  <a:sym typeface="Faustina"/>
                </a:rPr>
                <a:t>Cụm 2 (Nhóm khách hàng có nguy cơ rời bỏ cao)</a:t>
              </a:r>
            </a:p>
          </p:txBody>
        </p:sp>
      </p:grpSp>
      <p:sp>
        <p:nvSpPr>
          <p:cNvPr id="5" name="Freeform 5"/>
          <p:cNvSpPr/>
          <p:nvPr/>
        </p:nvSpPr>
        <p:spPr>
          <a:xfrm>
            <a:off x="9144000" y="1028700"/>
            <a:ext cx="8467621" cy="8590519"/>
          </a:xfrm>
          <a:custGeom>
            <a:avLst/>
            <a:gdLst/>
            <a:ahLst/>
            <a:cxnLst/>
            <a:rect l="l" t="t" r="r" b="b"/>
            <a:pathLst>
              <a:path w="8467621" h="8590519">
                <a:moveTo>
                  <a:pt x="0" y="0"/>
                </a:moveTo>
                <a:lnTo>
                  <a:pt x="8467621" y="0"/>
                </a:lnTo>
                <a:lnTo>
                  <a:pt x="8467621" y="8590519"/>
                </a:lnTo>
                <a:lnTo>
                  <a:pt x="0" y="8590519"/>
                </a:lnTo>
                <a:lnTo>
                  <a:pt x="0" y="0"/>
                </a:lnTo>
                <a:close/>
              </a:path>
            </a:pathLst>
          </a:custGeom>
          <a:blipFill>
            <a:blip r:embed="rId2"/>
            <a:stretch>
              <a:fillRect/>
            </a:stretch>
          </a:blipFill>
        </p:spPr>
      </p:sp>
      <p:sp>
        <p:nvSpPr>
          <p:cNvPr id="6" name="Freeform 6"/>
          <p:cNvSpPr/>
          <p:nvPr/>
        </p:nvSpPr>
        <p:spPr>
          <a:xfrm rot="8882337" flipV="1">
            <a:off x="7992455" y="7695796"/>
            <a:ext cx="1767965" cy="499450"/>
          </a:xfrm>
          <a:custGeom>
            <a:avLst/>
            <a:gdLst/>
            <a:ahLst/>
            <a:cxnLst/>
            <a:rect l="l" t="t" r="r" b="b"/>
            <a:pathLst>
              <a:path w="1767965" h="499450">
                <a:moveTo>
                  <a:pt x="0" y="499450"/>
                </a:moveTo>
                <a:lnTo>
                  <a:pt x="1767965" y="499450"/>
                </a:lnTo>
                <a:lnTo>
                  <a:pt x="1767965" y="0"/>
                </a:lnTo>
                <a:lnTo>
                  <a:pt x="0" y="0"/>
                </a:lnTo>
                <a:lnTo>
                  <a:pt x="0" y="49945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028700" y="1946537"/>
            <a:ext cx="6965570" cy="1635322"/>
          </a:xfrm>
          <a:prstGeom prst="rect">
            <a:avLst/>
          </a:prstGeom>
        </p:spPr>
        <p:txBody>
          <a:bodyPr lIns="0" tIns="0" rIns="0" bIns="0" rtlCol="0" anchor="t">
            <a:spAutoFit/>
          </a:bodyPr>
          <a:lstStyle/>
          <a:p>
            <a:pPr algn="l">
              <a:lnSpc>
                <a:spcPts val="4364"/>
              </a:lnSpc>
            </a:pPr>
            <a:r>
              <a:rPr lang="en-US" sz="3117">
                <a:solidFill>
                  <a:srgbClr val="000000"/>
                </a:solidFill>
                <a:latin typeface="Faustina"/>
                <a:ea typeface="Faustina"/>
                <a:cs typeface="Faustina"/>
                <a:sym typeface="Faustina"/>
              </a:rPr>
              <a:t>Để trực quan hóa kết quả phân cụm toàn diện hơn, nhóm sử dụng biểu đồ phân tán 3 chiều (3D scatter plot)</a:t>
            </a:r>
          </a:p>
        </p:txBody>
      </p:sp>
      <p:grpSp>
        <p:nvGrpSpPr>
          <p:cNvPr id="8" name="Group 8"/>
          <p:cNvGrpSpPr/>
          <p:nvPr/>
        </p:nvGrpSpPr>
        <p:grpSpPr>
          <a:xfrm>
            <a:off x="769362" y="891630"/>
            <a:ext cx="6873396" cy="820381"/>
            <a:chOff x="0" y="0"/>
            <a:chExt cx="9164529" cy="1093842"/>
          </a:xfrm>
        </p:grpSpPr>
        <p:grpSp>
          <p:nvGrpSpPr>
            <p:cNvPr id="9" name="Group 9"/>
            <p:cNvGrpSpPr/>
            <p:nvPr/>
          </p:nvGrpSpPr>
          <p:grpSpPr>
            <a:xfrm>
              <a:off x="0" y="0"/>
              <a:ext cx="9164529" cy="1093842"/>
              <a:chOff x="0" y="0"/>
              <a:chExt cx="1514482" cy="180763"/>
            </a:xfrm>
          </p:grpSpPr>
          <p:sp>
            <p:nvSpPr>
              <p:cNvPr id="10" name="Freeform 10"/>
              <p:cNvSpPr/>
              <p:nvPr/>
            </p:nvSpPr>
            <p:spPr>
              <a:xfrm>
                <a:off x="0" y="0"/>
                <a:ext cx="1514482" cy="180763"/>
              </a:xfrm>
              <a:custGeom>
                <a:avLst/>
                <a:gdLst/>
                <a:ahLst/>
                <a:cxnLst/>
                <a:rect l="l" t="t" r="r" b="b"/>
                <a:pathLst>
                  <a:path w="1514482" h="180763">
                    <a:moveTo>
                      <a:pt x="57444" y="0"/>
                    </a:moveTo>
                    <a:lnTo>
                      <a:pt x="1457038" y="0"/>
                    </a:lnTo>
                    <a:cubicBezTo>
                      <a:pt x="1472273" y="0"/>
                      <a:pt x="1486884" y="6052"/>
                      <a:pt x="1497657" y="16825"/>
                    </a:cubicBezTo>
                    <a:cubicBezTo>
                      <a:pt x="1508430" y="27598"/>
                      <a:pt x="1514482" y="42209"/>
                      <a:pt x="1514482" y="57444"/>
                    </a:cubicBezTo>
                    <a:lnTo>
                      <a:pt x="1514482" y="123318"/>
                    </a:lnTo>
                    <a:cubicBezTo>
                      <a:pt x="1514482" y="155044"/>
                      <a:pt x="1488763" y="180763"/>
                      <a:pt x="1457038" y="180763"/>
                    </a:cubicBezTo>
                    <a:lnTo>
                      <a:pt x="57444" y="180763"/>
                    </a:lnTo>
                    <a:cubicBezTo>
                      <a:pt x="25719" y="180763"/>
                      <a:pt x="0" y="155044"/>
                      <a:pt x="0" y="123318"/>
                    </a:cubicBezTo>
                    <a:lnTo>
                      <a:pt x="0" y="57444"/>
                    </a:lnTo>
                    <a:cubicBezTo>
                      <a:pt x="0" y="25719"/>
                      <a:pt x="25719" y="0"/>
                      <a:pt x="57444" y="0"/>
                    </a:cubicBezTo>
                    <a:close/>
                  </a:path>
                </a:pathLst>
              </a:custGeom>
              <a:solidFill>
                <a:srgbClr val="0062C4"/>
              </a:solidFill>
            </p:spPr>
          </p:sp>
          <p:sp>
            <p:nvSpPr>
              <p:cNvPr id="11" name="TextBox 11"/>
              <p:cNvSpPr txBox="1"/>
              <p:nvPr/>
            </p:nvSpPr>
            <p:spPr>
              <a:xfrm>
                <a:off x="0" y="-28575"/>
                <a:ext cx="1514482" cy="209338"/>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215944" y="-95250"/>
              <a:ext cx="8714021" cy="1018963"/>
            </a:xfrm>
            <a:prstGeom prst="rect">
              <a:avLst/>
            </a:prstGeom>
          </p:spPr>
          <p:txBody>
            <a:bodyPr lIns="0" tIns="0" rIns="0" bIns="0" rtlCol="0" anchor="t">
              <a:spAutoFit/>
            </a:bodyPr>
            <a:lstStyle/>
            <a:p>
              <a:pPr algn="ctr">
                <a:lnSpc>
                  <a:spcPts val="6440"/>
                </a:lnSpc>
              </a:pPr>
              <a:r>
                <a:rPr lang="en-US" sz="4600" b="1">
                  <a:solidFill>
                    <a:srgbClr val="FFFFFF"/>
                  </a:solidFill>
                  <a:latin typeface="Faustina Bold"/>
                  <a:ea typeface="Faustina Bold"/>
                  <a:cs typeface="Faustina Bold"/>
                  <a:sym typeface="Faustina Bold"/>
                </a:rPr>
                <a:t>3.3 Xây dựng mô hình</a:t>
              </a:r>
            </a:p>
          </p:txBody>
        </p:sp>
      </p:gr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7788453" y="2934623"/>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4" name="Group 4"/>
          <p:cNvGrpSpPr/>
          <p:nvPr/>
        </p:nvGrpSpPr>
        <p:grpSpPr>
          <a:xfrm>
            <a:off x="8767882" y="2732707"/>
            <a:ext cx="8491418" cy="2610772"/>
            <a:chOff x="0" y="0"/>
            <a:chExt cx="2213875" cy="680678"/>
          </a:xfrm>
        </p:grpSpPr>
        <p:sp>
          <p:nvSpPr>
            <p:cNvPr id="5" name="Freeform 5"/>
            <p:cNvSpPr/>
            <p:nvPr/>
          </p:nvSpPr>
          <p:spPr>
            <a:xfrm>
              <a:off x="0" y="0"/>
              <a:ext cx="2213875" cy="680678"/>
            </a:xfrm>
            <a:custGeom>
              <a:avLst/>
              <a:gdLst/>
              <a:ahLst/>
              <a:cxnLst/>
              <a:rect l="l" t="t" r="r" b="b"/>
              <a:pathLst>
                <a:path w="2213875" h="680678">
                  <a:moveTo>
                    <a:pt x="46498" y="0"/>
                  </a:moveTo>
                  <a:lnTo>
                    <a:pt x="2167377" y="0"/>
                  </a:lnTo>
                  <a:cubicBezTo>
                    <a:pt x="2193057" y="0"/>
                    <a:pt x="2213875" y="20818"/>
                    <a:pt x="2213875" y="46498"/>
                  </a:cubicBezTo>
                  <a:lnTo>
                    <a:pt x="2213875" y="634180"/>
                  </a:lnTo>
                  <a:cubicBezTo>
                    <a:pt x="2213875" y="646512"/>
                    <a:pt x="2208976" y="658339"/>
                    <a:pt x="2200256" y="667059"/>
                  </a:cubicBezTo>
                  <a:cubicBezTo>
                    <a:pt x="2191536" y="675779"/>
                    <a:pt x="2179709" y="680678"/>
                    <a:pt x="2167377" y="680678"/>
                  </a:cubicBezTo>
                  <a:lnTo>
                    <a:pt x="46498" y="680678"/>
                  </a:lnTo>
                  <a:cubicBezTo>
                    <a:pt x="34166" y="680678"/>
                    <a:pt x="22339" y="675779"/>
                    <a:pt x="13619" y="667059"/>
                  </a:cubicBezTo>
                  <a:cubicBezTo>
                    <a:pt x="4899" y="658339"/>
                    <a:pt x="0" y="646512"/>
                    <a:pt x="0" y="634180"/>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6" name="TextBox 6"/>
            <p:cNvSpPr txBox="1"/>
            <p:nvPr/>
          </p:nvSpPr>
          <p:spPr>
            <a:xfrm>
              <a:off x="0" y="-38100"/>
              <a:ext cx="2213875" cy="71877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788453" y="6337258"/>
            <a:ext cx="771999" cy="771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8767882" y="6135343"/>
            <a:ext cx="8491418" cy="2610772"/>
            <a:chOff x="0" y="0"/>
            <a:chExt cx="2213875" cy="680678"/>
          </a:xfrm>
        </p:grpSpPr>
        <p:sp>
          <p:nvSpPr>
            <p:cNvPr id="10" name="Freeform 10"/>
            <p:cNvSpPr/>
            <p:nvPr/>
          </p:nvSpPr>
          <p:spPr>
            <a:xfrm>
              <a:off x="0" y="0"/>
              <a:ext cx="2213875" cy="680678"/>
            </a:xfrm>
            <a:custGeom>
              <a:avLst/>
              <a:gdLst/>
              <a:ahLst/>
              <a:cxnLst/>
              <a:rect l="l" t="t" r="r" b="b"/>
              <a:pathLst>
                <a:path w="2213875" h="680678">
                  <a:moveTo>
                    <a:pt x="46498" y="0"/>
                  </a:moveTo>
                  <a:lnTo>
                    <a:pt x="2167377" y="0"/>
                  </a:lnTo>
                  <a:cubicBezTo>
                    <a:pt x="2193057" y="0"/>
                    <a:pt x="2213875" y="20818"/>
                    <a:pt x="2213875" y="46498"/>
                  </a:cubicBezTo>
                  <a:lnTo>
                    <a:pt x="2213875" y="634180"/>
                  </a:lnTo>
                  <a:cubicBezTo>
                    <a:pt x="2213875" y="646512"/>
                    <a:pt x="2208976" y="658339"/>
                    <a:pt x="2200256" y="667059"/>
                  </a:cubicBezTo>
                  <a:cubicBezTo>
                    <a:pt x="2191536" y="675779"/>
                    <a:pt x="2179709" y="680678"/>
                    <a:pt x="2167377" y="680678"/>
                  </a:cubicBezTo>
                  <a:lnTo>
                    <a:pt x="46498" y="680678"/>
                  </a:lnTo>
                  <a:cubicBezTo>
                    <a:pt x="34166" y="680678"/>
                    <a:pt x="22339" y="675779"/>
                    <a:pt x="13619" y="667059"/>
                  </a:cubicBezTo>
                  <a:cubicBezTo>
                    <a:pt x="4899" y="658339"/>
                    <a:pt x="0" y="646512"/>
                    <a:pt x="0" y="634180"/>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11" name="TextBox 11"/>
            <p:cNvSpPr txBox="1"/>
            <p:nvPr/>
          </p:nvSpPr>
          <p:spPr>
            <a:xfrm>
              <a:off x="0" y="-38100"/>
              <a:ext cx="2213875" cy="718778"/>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668387" y="3359234"/>
            <a:ext cx="6791325" cy="3568533"/>
          </a:xfrm>
          <a:custGeom>
            <a:avLst/>
            <a:gdLst/>
            <a:ahLst/>
            <a:cxnLst/>
            <a:rect l="l" t="t" r="r" b="b"/>
            <a:pathLst>
              <a:path w="6791325" h="3568533">
                <a:moveTo>
                  <a:pt x="0" y="0"/>
                </a:moveTo>
                <a:lnTo>
                  <a:pt x="6791325" y="0"/>
                </a:lnTo>
                <a:lnTo>
                  <a:pt x="6791325" y="3568532"/>
                </a:lnTo>
                <a:lnTo>
                  <a:pt x="0" y="35685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7901847" y="2914667"/>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1</a:t>
            </a:r>
          </a:p>
        </p:txBody>
      </p:sp>
      <p:sp>
        <p:nvSpPr>
          <p:cNvPr id="14" name="TextBox 14"/>
          <p:cNvSpPr txBox="1"/>
          <p:nvPr/>
        </p:nvSpPr>
        <p:spPr>
          <a:xfrm>
            <a:off x="668387" y="1675762"/>
            <a:ext cx="6070700" cy="600075"/>
          </a:xfrm>
          <a:prstGeom prst="rect">
            <a:avLst/>
          </a:prstGeom>
        </p:spPr>
        <p:txBody>
          <a:bodyPr lIns="0" tIns="0" rIns="0" bIns="0" rtlCol="0" anchor="t">
            <a:spAutoFit/>
          </a:bodyPr>
          <a:lstStyle/>
          <a:p>
            <a:pPr marL="0" lvl="0" indent="0" algn="l">
              <a:lnSpc>
                <a:spcPts val="4740"/>
              </a:lnSpc>
              <a:spcBef>
                <a:spcPct val="0"/>
              </a:spcBef>
            </a:pPr>
            <a:r>
              <a:rPr lang="en-US" sz="3950" b="1">
                <a:solidFill>
                  <a:srgbClr val="042D62"/>
                </a:solidFill>
                <a:latin typeface="Faustina Bold"/>
                <a:ea typeface="Faustina Bold"/>
                <a:cs typeface="Faustina Bold"/>
                <a:sym typeface="Faustina Bold"/>
              </a:rPr>
              <a:t>Cụm 0: Khách Hàng Vip</a:t>
            </a:r>
          </a:p>
        </p:txBody>
      </p:sp>
      <p:sp>
        <p:nvSpPr>
          <p:cNvPr id="15" name="TextBox 15"/>
          <p:cNvSpPr txBox="1"/>
          <p:nvPr/>
        </p:nvSpPr>
        <p:spPr>
          <a:xfrm>
            <a:off x="9177791" y="2952994"/>
            <a:ext cx="8081509" cy="21145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Cần tập trung giữ chân nhóm này bằng mọi giá thông qua việc triển khai các chương trình khách hàng thân thiết mang tính cá nhân hóa cao, thẻ thành viên và ưu đãi phân hạng</a:t>
            </a:r>
          </a:p>
        </p:txBody>
      </p:sp>
      <p:sp>
        <p:nvSpPr>
          <p:cNvPr id="16" name="TextBox 16"/>
          <p:cNvSpPr txBox="1"/>
          <p:nvPr/>
        </p:nvSpPr>
        <p:spPr>
          <a:xfrm>
            <a:off x="7901847" y="6317302"/>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2</a:t>
            </a:r>
          </a:p>
        </p:txBody>
      </p:sp>
      <p:sp>
        <p:nvSpPr>
          <p:cNvPr id="17" name="TextBox 17"/>
          <p:cNvSpPr txBox="1"/>
          <p:nvPr/>
        </p:nvSpPr>
        <p:spPr>
          <a:xfrm>
            <a:off x="9177791" y="6355630"/>
            <a:ext cx="8081509" cy="21145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Thay vì tập trung vào các chương trình giảm giá đại trà, doanh nghiệp nên tăng giá trị vòng đời khách hàng (CLV) bằng cách gợi ý sản phẩm cao cấp hoặc combo giá trị cao.</a:t>
            </a:r>
          </a:p>
        </p:txBody>
      </p:sp>
      <p:grpSp>
        <p:nvGrpSpPr>
          <p:cNvPr id="18" name="Group 18"/>
          <p:cNvGrpSpPr/>
          <p:nvPr/>
        </p:nvGrpSpPr>
        <p:grpSpPr>
          <a:xfrm>
            <a:off x="641641" y="556160"/>
            <a:ext cx="16813438" cy="747356"/>
            <a:chOff x="0" y="0"/>
            <a:chExt cx="22417917" cy="996475"/>
          </a:xfrm>
        </p:grpSpPr>
        <p:grpSp>
          <p:nvGrpSpPr>
            <p:cNvPr id="19" name="Group 19"/>
            <p:cNvGrpSpPr/>
            <p:nvPr/>
          </p:nvGrpSpPr>
          <p:grpSpPr>
            <a:xfrm>
              <a:off x="0" y="0"/>
              <a:ext cx="22417917" cy="996475"/>
              <a:chOff x="0" y="0"/>
              <a:chExt cx="3704668" cy="164672"/>
            </a:xfrm>
          </p:grpSpPr>
          <p:sp>
            <p:nvSpPr>
              <p:cNvPr id="20" name="Freeform 20"/>
              <p:cNvSpPr/>
              <p:nvPr/>
            </p:nvSpPr>
            <p:spPr>
              <a:xfrm>
                <a:off x="0" y="0"/>
                <a:ext cx="3704668" cy="164672"/>
              </a:xfrm>
              <a:custGeom>
                <a:avLst/>
                <a:gdLst/>
                <a:ahLst/>
                <a:cxnLst/>
                <a:rect l="l" t="t" r="r" b="b"/>
                <a:pathLst>
                  <a:path w="3704668" h="164672">
                    <a:moveTo>
                      <a:pt x="23483" y="0"/>
                    </a:moveTo>
                    <a:lnTo>
                      <a:pt x="3681185" y="0"/>
                    </a:lnTo>
                    <a:cubicBezTo>
                      <a:pt x="3694154" y="0"/>
                      <a:pt x="3704668" y="10514"/>
                      <a:pt x="3704668" y="23483"/>
                    </a:cubicBezTo>
                    <a:lnTo>
                      <a:pt x="3704668" y="141189"/>
                    </a:lnTo>
                    <a:cubicBezTo>
                      <a:pt x="3704668" y="154158"/>
                      <a:pt x="3694154" y="164672"/>
                      <a:pt x="3681185" y="164672"/>
                    </a:cubicBezTo>
                    <a:lnTo>
                      <a:pt x="23483" y="164672"/>
                    </a:lnTo>
                    <a:cubicBezTo>
                      <a:pt x="10514" y="164672"/>
                      <a:pt x="0" y="154158"/>
                      <a:pt x="0" y="141189"/>
                    </a:cubicBezTo>
                    <a:lnTo>
                      <a:pt x="0" y="23483"/>
                    </a:lnTo>
                    <a:cubicBezTo>
                      <a:pt x="0" y="10514"/>
                      <a:pt x="10514" y="0"/>
                      <a:pt x="23483" y="0"/>
                    </a:cubicBezTo>
                    <a:close/>
                  </a:path>
                </a:pathLst>
              </a:custGeom>
              <a:solidFill>
                <a:srgbClr val="003076"/>
              </a:solidFill>
            </p:spPr>
          </p:sp>
          <p:sp>
            <p:nvSpPr>
              <p:cNvPr id="21" name="TextBox 21"/>
              <p:cNvSpPr txBox="1"/>
              <p:nvPr/>
            </p:nvSpPr>
            <p:spPr>
              <a:xfrm>
                <a:off x="0" y="-38100"/>
                <a:ext cx="3704668" cy="20277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528234" y="-85725"/>
              <a:ext cx="21315903" cy="912071"/>
            </a:xfrm>
            <a:prstGeom prst="rect">
              <a:avLst/>
            </a:prstGeom>
          </p:spPr>
          <p:txBody>
            <a:bodyPr lIns="0" tIns="0" rIns="0" bIns="0" rtlCol="0" anchor="t">
              <a:spAutoFit/>
            </a:bodyPr>
            <a:lstStyle/>
            <a:p>
              <a:pPr algn="ctr">
                <a:lnSpc>
                  <a:spcPts val="5740"/>
                </a:lnSpc>
              </a:pPr>
              <a:r>
                <a:rPr lang="en-US" sz="4100" b="1">
                  <a:solidFill>
                    <a:srgbClr val="FFFFFF"/>
                  </a:solidFill>
                  <a:latin typeface="Faustina Bold"/>
                  <a:ea typeface="Faustina Bold"/>
                  <a:cs typeface="Faustina Bold"/>
                  <a:sym typeface="Faustina Bold"/>
                </a:rPr>
                <a:t>4. Đề xuất chiến lược CRM phù hợp cho từng phân khúc khách hàng</a:t>
              </a: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8170703" y="2352268"/>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4" name="Group 4"/>
          <p:cNvGrpSpPr/>
          <p:nvPr/>
        </p:nvGrpSpPr>
        <p:grpSpPr>
          <a:xfrm>
            <a:off x="9150132" y="2150353"/>
            <a:ext cx="8491418" cy="2042770"/>
            <a:chOff x="0" y="0"/>
            <a:chExt cx="2213875" cy="532589"/>
          </a:xfrm>
        </p:grpSpPr>
        <p:sp>
          <p:nvSpPr>
            <p:cNvPr id="5" name="Freeform 5"/>
            <p:cNvSpPr/>
            <p:nvPr/>
          </p:nvSpPr>
          <p:spPr>
            <a:xfrm>
              <a:off x="0" y="0"/>
              <a:ext cx="2213875" cy="532589"/>
            </a:xfrm>
            <a:custGeom>
              <a:avLst/>
              <a:gdLst/>
              <a:ahLst/>
              <a:cxnLst/>
              <a:rect l="l" t="t" r="r" b="b"/>
              <a:pathLst>
                <a:path w="2213875" h="532589">
                  <a:moveTo>
                    <a:pt x="46498" y="0"/>
                  </a:moveTo>
                  <a:lnTo>
                    <a:pt x="2167377" y="0"/>
                  </a:lnTo>
                  <a:cubicBezTo>
                    <a:pt x="2193057" y="0"/>
                    <a:pt x="2213875" y="20818"/>
                    <a:pt x="2213875" y="46498"/>
                  </a:cubicBezTo>
                  <a:lnTo>
                    <a:pt x="2213875" y="486091"/>
                  </a:lnTo>
                  <a:cubicBezTo>
                    <a:pt x="2213875" y="498423"/>
                    <a:pt x="2208976" y="510250"/>
                    <a:pt x="2200256" y="518970"/>
                  </a:cubicBezTo>
                  <a:cubicBezTo>
                    <a:pt x="2191536" y="527690"/>
                    <a:pt x="2179709" y="532589"/>
                    <a:pt x="2167377" y="532589"/>
                  </a:cubicBezTo>
                  <a:lnTo>
                    <a:pt x="46498" y="532589"/>
                  </a:lnTo>
                  <a:cubicBezTo>
                    <a:pt x="34166" y="532589"/>
                    <a:pt x="22339" y="527690"/>
                    <a:pt x="13619" y="518970"/>
                  </a:cubicBezTo>
                  <a:cubicBezTo>
                    <a:pt x="4899" y="510250"/>
                    <a:pt x="0" y="498423"/>
                    <a:pt x="0" y="486091"/>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6" name="TextBox 6"/>
            <p:cNvSpPr txBox="1"/>
            <p:nvPr/>
          </p:nvSpPr>
          <p:spPr>
            <a:xfrm>
              <a:off x="0" y="-38100"/>
              <a:ext cx="2213875" cy="57068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170703" y="4852238"/>
            <a:ext cx="771999" cy="771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9150132" y="4650323"/>
            <a:ext cx="8491418" cy="2074326"/>
            <a:chOff x="0" y="0"/>
            <a:chExt cx="2213875" cy="540816"/>
          </a:xfrm>
        </p:grpSpPr>
        <p:sp>
          <p:nvSpPr>
            <p:cNvPr id="10" name="Freeform 10"/>
            <p:cNvSpPr/>
            <p:nvPr/>
          </p:nvSpPr>
          <p:spPr>
            <a:xfrm>
              <a:off x="0" y="0"/>
              <a:ext cx="2213875" cy="540816"/>
            </a:xfrm>
            <a:custGeom>
              <a:avLst/>
              <a:gdLst/>
              <a:ahLst/>
              <a:cxnLst/>
              <a:rect l="l" t="t" r="r" b="b"/>
              <a:pathLst>
                <a:path w="2213875" h="540816">
                  <a:moveTo>
                    <a:pt x="46498" y="0"/>
                  </a:moveTo>
                  <a:lnTo>
                    <a:pt x="2167377" y="0"/>
                  </a:lnTo>
                  <a:cubicBezTo>
                    <a:pt x="2193057" y="0"/>
                    <a:pt x="2213875" y="20818"/>
                    <a:pt x="2213875" y="46498"/>
                  </a:cubicBezTo>
                  <a:lnTo>
                    <a:pt x="2213875" y="494318"/>
                  </a:lnTo>
                  <a:cubicBezTo>
                    <a:pt x="2213875" y="506650"/>
                    <a:pt x="2208976" y="518477"/>
                    <a:pt x="2200256" y="527197"/>
                  </a:cubicBezTo>
                  <a:cubicBezTo>
                    <a:pt x="2191536" y="535918"/>
                    <a:pt x="2179709" y="540816"/>
                    <a:pt x="2167377" y="540816"/>
                  </a:cubicBezTo>
                  <a:lnTo>
                    <a:pt x="46498" y="540816"/>
                  </a:lnTo>
                  <a:cubicBezTo>
                    <a:pt x="34166" y="540816"/>
                    <a:pt x="22339" y="535918"/>
                    <a:pt x="13619" y="527197"/>
                  </a:cubicBezTo>
                  <a:cubicBezTo>
                    <a:pt x="4899" y="518477"/>
                    <a:pt x="0" y="506650"/>
                    <a:pt x="0" y="494318"/>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11" name="TextBox 11"/>
            <p:cNvSpPr txBox="1"/>
            <p:nvPr/>
          </p:nvSpPr>
          <p:spPr>
            <a:xfrm>
              <a:off x="0" y="-38100"/>
              <a:ext cx="2213875" cy="57891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170703" y="7383764"/>
            <a:ext cx="771999" cy="7719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14" name="Group 14"/>
          <p:cNvGrpSpPr/>
          <p:nvPr/>
        </p:nvGrpSpPr>
        <p:grpSpPr>
          <a:xfrm>
            <a:off x="9150132" y="7181849"/>
            <a:ext cx="8491418" cy="2522797"/>
            <a:chOff x="0" y="0"/>
            <a:chExt cx="2213875" cy="657742"/>
          </a:xfrm>
        </p:grpSpPr>
        <p:sp>
          <p:nvSpPr>
            <p:cNvPr id="15" name="Freeform 15"/>
            <p:cNvSpPr/>
            <p:nvPr/>
          </p:nvSpPr>
          <p:spPr>
            <a:xfrm>
              <a:off x="0" y="0"/>
              <a:ext cx="2213875" cy="657742"/>
            </a:xfrm>
            <a:custGeom>
              <a:avLst/>
              <a:gdLst/>
              <a:ahLst/>
              <a:cxnLst/>
              <a:rect l="l" t="t" r="r" b="b"/>
              <a:pathLst>
                <a:path w="2213875" h="657742">
                  <a:moveTo>
                    <a:pt x="46498" y="0"/>
                  </a:moveTo>
                  <a:lnTo>
                    <a:pt x="2167377" y="0"/>
                  </a:lnTo>
                  <a:cubicBezTo>
                    <a:pt x="2193057" y="0"/>
                    <a:pt x="2213875" y="20818"/>
                    <a:pt x="2213875" y="46498"/>
                  </a:cubicBezTo>
                  <a:lnTo>
                    <a:pt x="2213875" y="611243"/>
                  </a:lnTo>
                  <a:cubicBezTo>
                    <a:pt x="2213875" y="623575"/>
                    <a:pt x="2208976" y="635402"/>
                    <a:pt x="2200256" y="644122"/>
                  </a:cubicBezTo>
                  <a:cubicBezTo>
                    <a:pt x="2191536" y="652843"/>
                    <a:pt x="2179709" y="657742"/>
                    <a:pt x="2167377" y="657742"/>
                  </a:cubicBezTo>
                  <a:lnTo>
                    <a:pt x="46498" y="657742"/>
                  </a:lnTo>
                  <a:cubicBezTo>
                    <a:pt x="34166" y="657742"/>
                    <a:pt x="22339" y="652843"/>
                    <a:pt x="13619" y="644122"/>
                  </a:cubicBezTo>
                  <a:cubicBezTo>
                    <a:pt x="4899" y="635402"/>
                    <a:pt x="0" y="623575"/>
                    <a:pt x="0" y="611243"/>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16" name="TextBox 16"/>
            <p:cNvSpPr txBox="1"/>
            <p:nvPr/>
          </p:nvSpPr>
          <p:spPr>
            <a:xfrm>
              <a:off x="0" y="-38100"/>
              <a:ext cx="2213875" cy="69584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46450" y="2465662"/>
            <a:ext cx="7314703" cy="5615097"/>
          </a:xfrm>
          <a:custGeom>
            <a:avLst/>
            <a:gdLst/>
            <a:ahLst/>
            <a:cxnLst/>
            <a:rect l="l" t="t" r="r" b="b"/>
            <a:pathLst>
              <a:path w="7314703" h="5615097">
                <a:moveTo>
                  <a:pt x="0" y="0"/>
                </a:moveTo>
                <a:lnTo>
                  <a:pt x="7314703" y="0"/>
                </a:lnTo>
                <a:lnTo>
                  <a:pt x="7314703" y="5615097"/>
                </a:lnTo>
                <a:lnTo>
                  <a:pt x="0" y="5615097"/>
                </a:lnTo>
                <a:lnTo>
                  <a:pt x="0" y="0"/>
                </a:lnTo>
                <a:close/>
              </a:path>
            </a:pathLst>
          </a:custGeom>
          <a:blipFill>
            <a:blip r:embed="rId2"/>
            <a:stretch>
              <a:fillRect l="-25316" t="-796" r="-36423"/>
            </a:stretch>
          </a:blipFill>
        </p:spPr>
      </p:sp>
      <p:sp>
        <p:nvSpPr>
          <p:cNvPr id="18" name="TextBox 18"/>
          <p:cNvSpPr txBox="1"/>
          <p:nvPr/>
        </p:nvSpPr>
        <p:spPr>
          <a:xfrm>
            <a:off x="8284097" y="2332312"/>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1</a:t>
            </a:r>
          </a:p>
        </p:txBody>
      </p:sp>
      <p:sp>
        <p:nvSpPr>
          <p:cNvPr id="19" name="TextBox 19"/>
          <p:cNvSpPr txBox="1"/>
          <p:nvPr/>
        </p:nvSpPr>
        <p:spPr>
          <a:xfrm>
            <a:off x="646450" y="1439994"/>
            <a:ext cx="9794271" cy="600075"/>
          </a:xfrm>
          <a:prstGeom prst="rect">
            <a:avLst/>
          </a:prstGeom>
        </p:spPr>
        <p:txBody>
          <a:bodyPr lIns="0" tIns="0" rIns="0" bIns="0" rtlCol="0" anchor="t">
            <a:spAutoFit/>
          </a:bodyPr>
          <a:lstStyle/>
          <a:p>
            <a:pPr marL="0" lvl="0" indent="0" algn="l">
              <a:lnSpc>
                <a:spcPts val="4740"/>
              </a:lnSpc>
              <a:spcBef>
                <a:spcPct val="0"/>
              </a:spcBef>
            </a:pPr>
            <a:r>
              <a:rPr lang="en-US" sz="3950" b="1">
                <a:solidFill>
                  <a:srgbClr val="042D62"/>
                </a:solidFill>
                <a:latin typeface="Faustina Bold"/>
                <a:ea typeface="Faustina Bold"/>
                <a:cs typeface="Faustina Bold"/>
                <a:sym typeface="Faustina Bold"/>
              </a:rPr>
              <a:t>Cụm 1 - Nhóm khách hàng tiềm năng</a:t>
            </a:r>
          </a:p>
        </p:txBody>
      </p:sp>
      <p:sp>
        <p:nvSpPr>
          <p:cNvPr id="20" name="TextBox 20"/>
          <p:cNvSpPr txBox="1"/>
          <p:nvPr/>
        </p:nvSpPr>
        <p:spPr>
          <a:xfrm>
            <a:off x="9560041" y="2370640"/>
            <a:ext cx="8081509" cy="15811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Khuyến khích họ gia tăng giá trị đơn hàng thông qua các ưu đãi gắn với ngưỡng chi tiêu (ví dụ: tặng quà cho đơn hàng trên mức trung bình)</a:t>
            </a:r>
          </a:p>
        </p:txBody>
      </p:sp>
      <p:sp>
        <p:nvSpPr>
          <p:cNvPr id="21" name="TextBox 21"/>
          <p:cNvSpPr txBox="1"/>
          <p:nvPr/>
        </p:nvSpPr>
        <p:spPr>
          <a:xfrm>
            <a:off x="8284097" y="4832282"/>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2</a:t>
            </a:r>
          </a:p>
        </p:txBody>
      </p:sp>
      <p:sp>
        <p:nvSpPr>
          <p:cNvPr id="22" name="TextBox 22"/>
          <p:cNvSpPr txBox="1"/>
          <p:nvPr/>
        </p:nvSpPr>
        <p:spPr>
          <a:xfrm>
            <a:off x="9560041" y="4870610"/>
            <a:ext cx="8081509" cy="15811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Các chương trình giới thiệu bạn bè hoặc thúc đẩy khách hàng trở thành người ủng hộ thương hiệu cũng rất hữu ích</a:t>
            </a:r>
          </a:p>
        </p:txBody>
      </p:sp>
      <p:sp>
        <p:nvSpPr>
          <p:cNvPr id="23" name="TextBox 23"/>
          <p:cNvSpPr txBox="1"/>
          <p:nvPr/>
        </p:nvSpPr>
        <p:spPr>
          <a:xfrm>
            <a:off x="8284097" y="7363808"/>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3</a:t>
            </a:r>
          </a:p>
        </p:txBody>
      </p:sp>
      <p:sp>
        <p:nvSpPr>
          <p:cNvPr id="24" name="TextBox 24"/>
          <p:cNvSpPr txBox="1"/>
          <p:nvPr/>
        </p:nvSpPr>
        <p:spPr>
          <a:xfrm>
            <a:off x="9560041" y="7402136"/>
            <a:ext cx="8081509" cy="21145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Xây dựng trải nghiệm ban đầu tích cực thông qua gửi lời cảm ơn, khảo sát trải nghiệm, tặng voucher chào mừng và đề xuất các sản phẩm liên quan để tăng khả năng quay lại và trung thành</a:t>
            </a:r>
          </a:p>
        </p:txBody>
      </p:sp>
      <p:grpSp>
        <p:nvGrpSpPr>
          <p:cNvPr id="25" name="Group 25"/>
          <p:cNvGrpSpPr/>
          <p:nvPr/>
        </p:nvGrpSpPr>
        <p:grpSpPr>
          <a:xfrm>
            <a:off x="641641" y="556160"/>
            <a:ext cx="16813438" cy="747356"/>
            <a:chOff x="0" y="0"/>
            <a:chExt cx="22417917" cy="996475"/>
          </a:xfrm>
        </p:grpSpPr>
        <p:grpSp>
          <p:nvGrpSpPr>
            <p:cNvPr id="26" name="Group 26"/>
            <p:cNvGrpSpPr/>
            <p:nvPr/>
          </p:nvGrpSpPr>
          <p:grpSpPr>
            <a:xfrm>
              <a:off x="0" y="0"/>
              <a:ext cx="22417917" cy="996475"/>
              <a:chOff x="0" y="0"/>
              <a:chExt cx="3704668" cy="164672"/>
            </a:xfrm>
          </p:grpSpPr>
          <p:sp>
            <p:nvSpPr>
              <p:cNvPr id="27" name="Freeform 27"/>
              <p:cNvSpPr/>
              <p:nvPr/>
            </p:nvSpPr>
            <p:spPr>
              <a:xfrm>
                <a:off x="0" y="0"/>
                <a:ext cx="3704668" cy="164672"/>
              </a:xfrm>
              <a:custGeom>
                <a:avLst/>
                <a:gdLst/>
                <a:ahLst/>
                <a:cxnLst/>
                <a:rect l="l" t="t" r="r" b="b"/>
                <a:pathLst>
                  <a:path w="3704668" h="164672">
                    <a:moveTo>
                      <a:pt x="23483" y="0"/>
                    </a:moveTo>
                    <a:lnTo>
                      <a:pt x="3681185" y="0"/>
                    </a:lnTo>
                    <a:cubicBezTo>
                      <a:pt x="3694154" y="0"/>
                      <a:pt x="3704668" y="10514"/>
                      <a:pt x="3704668" y="23483"/>
                    </a:cubicBezTo>
                    <a:lnTo>
                      <a:pt x="3704668" y="141189"/>
                    </a:lnTo>
                    <a:cubicBezTo>
                      <a:pt x="3704668" y="154158"/>
                      <a:pt x="3694154" y="164672"/>
                      <a:pt x="3681185" y="164672"/>
                    </a:cubicBezTo>
                    <a:lnTo>
                      <a:pt x="23483" y="164672"/>
                    </a:lnTo>
                    <a:cubicBezTo>
                      <a:pt x="10514" y="164672"/>
                      <a:pt x="0" y="154158"/>
                      <a:pt x="0" y="141189"/>
                    </a:cubicBezTo>
                    <a:lnTo>
                      <a:pt x="0" y="23483"/>
                    </a:lnTo>
                    <a:cubicBezTo>
                      <a:pt x="0" y="10514"/>
                      <a:pt x="10514" y="0"/>
                      <a:pt x="23483" y="0"/>
                    </a:cubicBezTo>
                    <a:close/>
                  </a:path>
                </a:pathLst>
              </a:custGeom>
              <a:solidFill>
                <a:srgbClr val="003076"/>
              </a:solidFill>
            </p:spPr>
          </p:sp>
          <p:sp>
            <p:nvSpPr>
              <p:cNvPr id="28" name="TextBox 28"/>
              <p:cNvSpPr txBox="1"/>
              <p:nvPr/>
            </p:nvSpPr>
            <p:spPr>
              <a:xfrm>
                <a:off x="0" y="-38100"/>
                <a:ext cx="3704668" cy="202772"/>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28234" y="-85725"/>
              <a:ext cx="21315903" cy="912071"/>
            </a:xfrm>
            <a:prstGeom prst="rect">
              <a:avLst/>
            </a:prstGeom>
          </p:spPr>
          <p:txBody>
            <a:bodyPr lIns="0" tIns="0" rIns="0" bIns="0" rtlCol="0" anchor="t">
              <a:spAutoFit/>
            </a:bodyPr>
            <a:lstStyle/>
            <a:p>
              <a:pPr algn="ctr">
                <a:lnSpc>
                  <a:spcPts val="5740"/>
                </a:lnSpc>
              </a:pPr>
              <a:r>
                <a:rPr lang="en-US" sz="4100" b="1">
                  <a:solidFill>
                    <a:srgbClr val="FFFFFF"/>
                  </a:solidFill>
                  <a:latin typeface="Faustina Bold"/>
                  <a:ea typeface="Faustina Bold"/>
                  <a:cs typeface="Faustina Bold"/>
                  <a:sym typeface="Faustina Bold"/>
                </a:rPr>
                <a:t>4. Đề xuất chiến lược CRM phù hợp cho từng phân khúc khách hàng</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8175512" y="2378462"/>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4" name="Group 4"/>
          <p:cNvGrpSpPr/>
          <p:nvPr/>
        </p:nvGrpSpPr>
        <p:grpSpPr>
          <a:xfrm>
            <a:off x="9154941" y="2176547"/>
            <a:ext cx="8491418" cy="2042770"/>
            <a:chOff x="0" y="0"/>
            <a:chExt cx="2213875" cy="532589"/>
          </a:xfrm>
        </p:grpSpPr>
        <p:sp>
          <p:nvSpPr>
            <p:cNvPr id="5" name="Freeform 5"/>
            <p:cNvSpPr/>
            <p:nvPr/>
          </p:nvSpPr>
          <p:spPr>
            <a:xfrm>
              <a:off x="0" y="0"/>
              <a:ext cx="2213875" cy="532589"/>
            </a:xfrm>
            <a:custGeom>
              <a:avLst/>
              <a:gdLst/>
              <a:ahLst/>
              <a:cxnLst/>
              <a:rect l="l" t="t" r="r" b="b"/>
              <a:pathLst>
                <a:path w="2213875" h="532589">
                  <a:moveTo>
                    <a:pt x="46498" y="0"/>
                  </a:moveTo>
                  <a:lnTo>
                    <a:pt x="2167377" y="0"/>
                  </a:lnTo>
                  <a:cubicBezTo>
                    <a:pt x="2193057" y="0"/>
                    <a:pt x="2213875" y="20818"/>
                    <a:pt x="2213875" y="46498"/>
                  </a:cubicBezTo>
                  <a:lnTo>
                    <a:pt x="2213875" y="486091"/>
                  </a:lnTo>
                  <a:cubicBezTo>
                    <a:pt x="2213875" y="498423"/>
                    <a:pt x="2208976" y="510250"/>
                    <a:pt x="2200256" y="518970"/>
                  </a:cubicBezTo>
                  <a:cubicBezTo>
                    <a:pt x="2191536" y="527690"/>
                    <a:pt x="2179709" y="532589"/>
                    <a:pt x="2167377" y="532589"/>
                  </a:cubicBezTo>
                  <a:lnTo>
                    <a:pt x="46498" y="532589"/>
                  </a:lnTo>
                  <a:cubicBezTo>
                    <a:pt x="34166" y="532589"/>
                    <a:pt x="22339" y="527690"/>
                    <a:pt x="13619" y="518970"/>
                  </a:cubicBezTo>
                  <a:cubicBezTo>
                    <a:pt x="4899" y="510250"/>
                    <a:pt x="0" y="498423"/>
                    <a:pt x="0" y="486091"/>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6" name="TextBox 6"/>
            <p:cNvSpPr txBox="1"/>
            <p:nvPr/>
          </p:nvSpPr>
          <p:spPr>
            <a:xfrm>
              <a:off x="0" y="-38100"/>
              <a:ext cx="2213875" cy="57068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175512" y="4878432"/>
            <a:ext cx="771999" cy="771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9154941" y="4676517"/>
            <a:ext cx="8491418" cy="2074326"/>
            <a:chOff x="0" y="0"/>
            <a:chExt cx="2213875" cy="540816"/>
          </a:xfrm>
        </p:grpSpPr>
        <p:sp>
          <p:nvSpPr>
            <p:cNvPr id="10" name="Freeform 10"/>
            <p:cNvSpPr/>
            <p:nvPr/>
          </p:nvSpPr>
          <p:spPr>
            <a:xfrm>
              <a:off x="0" y="0"/>
              <a:ext cx="2213875" cy="540816"/>
            </a:xfrm>
            <a:custGeom>
              <a:avLst/>
              <a:gdLst/>
              <a:ahLst/>
              <a:cxnLst/>
              <a:rect l="l" t="t" r="r" b="b"/>
              <a:pathLst>
                <a:path w="2213875" h="540816">
                  <a:moveTo>
                    <a:pt x="46498" y="0"/>
                  </a:moveTo>
                  <a:lnTo>
                    <a:pt x="2167377" y="0"/>
                  </a:lnTo>
                  <a:cubicBezTo>
                    <a:pt x="2193057" y="0"/>
                    <a:pt x="2213875" y="20818"/>
                    <a:pt x="2213875" y="46498"/>
                  </a:cubicBezTo>
                  <a:lnTo>
                    <a:pt x="2213875" y="494318"/>
                  </a:lnTo>
                  <a:cubicBezTo>
                    <a:pt x="2213875" y="506650"/>
                    <a:pt x="2208976" y="518477"/>
                    <a:pt x="2200256" y="527197"/>
                  </a:cubicBezTo>
                  <a:cubicBezTo>
                    <a:pt x="2191536" y="535918"/>
                    <a:pt x="2179709" y="540816"/>
                    <a:pt x="2167377" y="540816"/>
                  </a:cubicBezTo>
                  <a:lnTo>
                    <a:pt x="46498" y="540816"/>
                  </a:lnTo>
                  <a:cubicBezTo>
                    <a:pt x="34166" y="540816"/>
                    <a:pt x="22339" y="535918"/>
                    <a:pt x="13619" y="527197"/>
                  </a:cubicBezTo>
                  <a:cubicBezTo>
                    <a:pt x="4899" y="518477"/>
                    <a:pt x="0" y="506650"/>
                    <a:pt x="0" y="494318"/>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11" name="TextBox 11"/>
            <p:cNvSpPr txBox="1"/>
            <p:nvPr/>
          </p:nvSpPr>
          <p:spPr>
            <a:xfrm>
              <a:off x="0" y="-38100"/>
              <a:ext cx="2213875" cy="57891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175512" y="7409958"/>
            <a:ext cx="771999" cy="7719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14" name="Group 14"/>
          <p:cNvGrpSpPr/>
          <p:nvPr/>
        </p:nvGrpSpPr>
        <p:grpSpPr>
          <a:xfrm>
            <a:off x="9154941" y="7208042"/>
            <a:ext cx="8491418" cy="2522797"/>
            <a:chOff x="0" y="0"/>
            <a:chExt cx="2213875" cy="657742"/>
          </a:xfrm>
        </p:grpSpPr>
        <p:sp>
          <p:nvSpPr>
            <p:cNvPr id="15" name="Freeform 15"/>
            <p:cNvSpPr/>
            <p:nvPr/>
          </p:nvSpPr>
          <p:spPr>
            <a:xfrm>
              <a:off x="0" y="0"/>
              <a:ext cx="2213875" cy="657742"/>
            </a:xfrm>
            <a:custGeom>
              <a:avLst/>
              <a:gdLst/>
              <a:ahLst/>
              <a:cxnLst/>
              <a:rect l="l" t="t" r="r" b="b"/>
              <a:pathLst>
                <a:path w="2213875" h="657742">
                  <a:moveTo>
                    <a:pt x="46498" y="0"/>
                  </a:moveTo>
                  <a:lnTo>
                    <a:pt x="2167377" y="0"/>
                  </a:lnTo>
                  <a:cubicBezTo>
                    <a:pt x="2193057" y="0"/>
                    <a:pt x="2213875" y="20818"/>
                    <a:pt x="2213875" y="46498"/>
                  </a:cubicBezTo>
                  <a:lnTo>
                    <a:pt x="2213875" y="611243"/>
                  </a:lnTo>
                  <a:cubicBezTo>
                    <a:pt x="2213875" y="623575"/>
                    <a:pt x="2208976" y="635402"/>
                    <a:pt x="2200256" y="644122"/>
                  </a:cubicBezTo>
                  <a:cubicBezTo>
                    <a:pt x="2191536" y="652843"/>
                    <a:pt x="2179709" y="657742"/>
                    <a:pt x="2167377" y="657742"/>
                  </a:cubicBezTo>
                  <a:lnTo>
                    <a:pt x="46498" y="657742"/>
                  </a:lnTo>
                  <a:cubicBezTo>
                    <a:pt x="34166" y="657742"/>
                    <a:pt x="22339" y="652843"/>
                    <a:pt x="13619" y="644122"/>
                  </a:cubicBezTo>
                  <a:cubicBezTo>
                    <a:pt x="4899" y="635402"/>
                    <a:pt x="0" y="623575"/>
                    <a:pt x="0" y="611243"/>
                  </a:cubicBezTo>
                  <a:lnTo>
                    <a:pt x="0" y="46498"/>
                  </a:lnTo>
                  <a:cubicBezTo>
                    <a:pt x="0" y="34166"/>
                    <a:pt x="4899" y="22339"/>
                    <a:pt x="13619" y="13619"/>
                  </a:cubicBezTo>
                  <a:cubicBezTo>
                    <a:pt x="22339" y="4899"/>
                    <a:pt x="34166" y="0"/>
                    <a:pt x="46498" y="0"/>
                  </a:cubicBezTo>
                  <a:close/>
                </a:path>
              </a:pathLst>
            </a:custGeom>
            <a:solidFill>
              <a:srgbClr val="F5FFF9"/>
            </a:solidFill>
          </p:spPr>
        </p:sp>
        <p:sp>
          <p:nvSpPr>
            <p:cNvPr id="16" name="TextBox 16"/>
            <p:cNvSpPr txBox="1"/>
            <p:nvPr/>
          </p:nvSpPr>
          <p:spPr>
            <a:xfrm>
              <a:off x="0" y="-38100"/>
              <a:ext cx="2213875" cy="69584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41641" y="2453984"/>
            <a:ext cx="6800447" cy="7111723"/>
          </a:xfrm>
          <a:custGeom>
            <a:avLst/>
            <a:gdLst/>
            <a:ahLst/>
            <a:cxnLst/>
            <a:rect l="l" t="t" r="r" b="b"/>
            <a:pathLst>
              <a:path w="6800447" h="7111723">
                <a:moveTo>
                  <a:pt x="0" y="0"/>
                </a:moveTo>
                <a:lnTo>
                  <a:pt x="6800446" y="0"/>
                </a:lnTo>
                <a:lnTo>
                  <a:pt x="6800446" y="7111723"/>
                </a:lnTo>
                <a:lnTo>
                  <a:pt x="0" y="7111723"/>
                </a:lnTo>
                <a:lnTo>
                  <a:pt x="0" y="0"/>
                </a:lnTo>
                <a:close/>
              </a:path>
            </a:pathLst>
          </a:custGeom>
          <a:blipFill>
            <a:blip r:embed="rId2"/>
            <a:stretch>
              <a:fillRect l="-74295"/>
            </a:stretch>
          </a:blipFill>
        </p:spPr>
      </p:sp>
      <p:sp>
        <p:nvSpPr>
          <p:cNvPr id="18" name="TextBox 18"/>
          <p:cNvSpPr txBox="1"/>
          <p:nvPr/>
        </p:nvSpPr>
        <p:spPr>
          <a:xfrm>
            <a:off x="8288906" y="2358506"/>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1</a:t>
            </a:r>
          </a:p>
        </p:txBody>
      </p:sp>
      <p:sp>
        <p:nvSpPr>
          <p:cNvPr id="19" name="TextBox 19"/>
          <p:cNvSpPr txBox="1"/>
          <p:nvPr/>
        </p:nvSpPr>
        <p:spPr>
          <a:xfrm>
            <a:off x="641641" y="1303517"/>
            <a:ext cx="12350281" cy="600075"/>
          </a:xfrm>
          <a:prstGeom prst="rect">
            <a:avLst/>
          </a:prstGeom>
        </p:spPr>
        <p:txBody>
          <a:bodyPr lIns="0" tIns="0" rIns="0" bIns="0" rtlCol="0" anchor="t">
            <a:spAutoFit/>
          </a:bodyPr>
          <a:lstStyle/>
          <a:p>
            <a:pPr marL="0" lvl="0" indent="0" algn="l">
              <a:lnSpc>
                <a:spcPts val="4740"/>
              </a:lnSpc>
              <a:spcBef>
                <a:spcPct val="0"/>
              </a:spcBef>
            </a:pPr>
            <a:r>
              <a:rPr lang="en-US" sz="3950" b="1">
                <a:solidFill>
                  <a:srgbClr val="042D62"/>
                </a:solidFill>
                <a:latin typeface="Faustina Bold"/>
                <a:ea typeface="Faustina Bold"/>
                <a:cs typeface="Faustina Bold"/>
                <a:sym typeface="Faustina Bold"/>
              </a:rPr>
              <a:t>Cụm 2 - Nhóm khách hàng có nguy cơ rời bỏ cao</a:t>
            </a:r>
          </a:p>
        </p:txBody>
      </p:sp>
      <p:sp>
        <p:nvSpPr>
          <p:cNvPr id="20" name="TextBox 20"/>
          <p:cNvSpPr txBox="1"/>
          <p:nvPr/>
        </p:nvSpPr>
        <p:spPr>
          <a:xfrm>
            <a:off x="9564851" y="2396834"/>
            <a:ext cx="8081509" cy="15811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Tìm hiểu nguyên nhân khách hàng rời đi bằng cách khảo sát, từ đó có hướng điều chỉnh phù hợp về sản phẩm, dịch vụ hoặc hình thức chăm sóc</a:t>
            </a:r>
          </a:p>
        </p:txBody>
      </p:sp>
      <p:sp>
        <p:nvSpPr>
          <p:cNvPr id="21" name="TextBox 21"/>
          <p:cNvSpPr txBox="1"/>
          <p:nvPr/>
        </p:nvSpPr>
        <p:spPr>
          <a:xfrm>
            <a:off x="8288906" y="4858476"/>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2</a:t>
            </a:r>
          </a:p>
        </p:txBody>
      </p:sp>
      <p:sp>
        <p:nvSpPr>
          <p:cNvPr id="22" name="TextBox 22"/>
          <p:cNvSpPr txBox="1"/>
          <p:nvPr/>
        </p:nvSpPr>
        <p:spPr>
          <a:xfrm>
            <a:off x="9564851" y="4896804"/>
            <a:ext cx="8081509" cy="15811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Việc kết nối lại qua các kênh cá nhân hóa như email, mạng xã hội hoặc gọi điện cũng có thể giúp tái kích hoạt nhu cầu</a:t>
            </a:r>
          </a:p>
        </p:txBody>
      </p:sp>
      <p:sp>
        <p:nvSpPr>
          <p:cNvPr id="23" name="TextBox 23"/>
          <p:cNvSpPr txBox="1"/>
          <p:nvPr/>
        </p:nvSpPr>
        <p:spPr>
          <a:xfrm>
            <a:off x="8288906" y="7390002"/>
            <a:ext cx="545211" cy="678561"/>
          </a:xfrm>
          <a:prstGeom prst="rect">
            <a:avLst/>
          </a:prstGeom>
        </p:spPr>
        <p:txBody>
          <a:bodyPr lIns="0" tIns="0" rIns="0" bIns="0" rtlCol="0" anchor="t">
            <a:spAutoFit/>
          </a:bodyPr>
          <a:lstStyle/>
          <a:p>
            <a:pPr algn="ctr">
              <a:lnSpc>
                <a:spcPts val="5652"/>
              </a:lnSpc>
            </a:pPr>
            <a:r>
              <a:rPr lang="en-US" sz="3600" b="1">
                <a:solidFill>
                  <a:srgbClr val="BFE4F9"/>
                </a:solidFill>
                <a:latin typeface="Faustina Bold"/>
                <a:ea typeface="Faustina Bold"/>
                <a:cs typeface="Faustina Bold"/>
                <a:sym typeface="Faustina Bold"/>
              </a:rPr>
              <a:t>3</a:t>
            </a:r>
          </a:p>
        </p:txBody>
      </p:sp>
      <p:sp>
        <p:nvSpPr>
          <p:cNvPr id="24" name="TextBox 24"/>
          <p:cNvSpPr txBox="1"/>
          <p:nvPr/>
        </p:nvSpPr>
        <p:spPr>
          <a:xfrm>
            <a:off x="9564851" y="7428330"/>
            <a:ext cx="8081509" cy="2114550"/>
          </a:xfrm>
          <a:prstGeom prst="rect">
            <a:avLst/>
          </a:prstGeom>
        </p:spPr>
        <p:txBody>
          <a:bodyPr lIns="0" tIns="0" rIns="0" bIns="0" rtlCol="0" anchor="t">
            <a:spAutoFit/>
          </a:bodyPr>
          <a:lstStyle/>
          <a:p>
            <a:pPr algn="l">
              <a:lnSpc>
                <a:spcPts val="4200"/>
              </a:lnSpc>
            </a:pPr>
            <a:r>
              <a:rPr lang="en-US" sz="3000">
                <a:solidFill>
                  <a:srgbClr val="0062C4"/>
                </a:solidFill>
                <a:latin typeface="Faustina"/>
                <a:ea typeface="Faustina"/>
                <a:cs typeface="Faustina"/>
                <a:sym typeface="Faustina"/>
              </a:rPr>
              <a:t>Các chiến dịch tiếp thị lại (retargeting) hoặc ưu đãi độc quyền ngắn hạn sẽ giúp thu hút sự chú ý và khuyến khích khách hàng thực hiện giao dịch mới trong thời gian sớm nhất</a:t>
            </a:r>
          </a:p>
        </p:txBody>
      </p:sp>
      <p:grpSp>
        <p:nvGrpSpPr>
          <p:cNvPr id="25" name="Group 25"/>
          <p:cNvGrpSpPr/>
          <p:nvPr/>
        </p:nvGrpSpPr>
        <p:grpSpPr>
          <a:xfrm>
            <a:off x="641641" y="556160"/>
            <a:ext cx="16813438" cy="747356"/>
            <a:chOff x="0" y="0"/>
            <a:chExt cx="22417917" cy="996475"/>
          </a:xfrm>
        </p:grpSpPr>
        <p:grpSp>
          <p:nvGrpSpPr>
            <p:cNvPr id="26" name="Group 26"/>
            <p:cNvGrpSpPr/>
            <p:nvPr/>
          </p:nvGrpSpPr>
          <p:grpSpPr>
            <a:xfrm>
              <a:off x="0" y="0"/>
              <a:ext cx="22417917" cy="996475"/>
              <a:chOff x="0" y="0"/>
              <a:chExt cx="3704668" cy="164672"/>
            </a:xfrm>
          </p:grpSpPr>
          <p:sp>
            <p:nvSpPr>
              <p:cNvPr id="27" name="Freeform 27"/>
              <p:cNvSpPr/>
              <p:nvPr/>
            </p:nvSpPr>
            <p:spPr>
              <a:xfrm>
                <a:off x="0" y="0"/>
                <a:ext cx="3704668" cy="164672"/>
              </a:xfrm>
              <a:custGeom>
                <a:avLst/>
                <a:gdLst/>
                <a:ahLst/>
                <a:cxnLst/>
                <a:rect l="l" t="t" r="r" b="b"/>
                <a:pathLst>
                  <a:path w="3704668" h="164672">
                    <a:moveTo>
                      <a:pt x="23483" y="0"/>
                    </a:moveTo>
                    <a:lnTo>
                      <a:pt x="3681185" y="0"/>
                    </a:lnTo>
                    <a:cubicBezTo>
                      <a:pt x="3694154" y="0"/>
                      <a:pt x="3704668" y="10514"/>
                      <a:pt x="3704668" y="23483"/>
                    </a:cubicBezTo>
                    <a:lnTo>
                      <a:pt x="3704668" y="141189"/>
                    </a:lnTo>
                    <a:cubicBezTo>
                      <a:pt x="3704668" y="154158"/>
                      <a:pt x="3694154" y="164672"/>
                      <a:pt x="3681185" y="164672"/>
                    </a:cubicBezTo>
                    <a:lnTo>
                      <a:pt x="23483" y="164672"/>
                    </a:lnTo>
                    <a:cubicBezTo>
                      <a:pt x="10514" y="164672"/>
                      <a:pt x="0" y="154158"/>
                      <a:pt x="0" y="141189"/>
                    </a:cubicBezTo>
                    <a:lnTo>
                      <a:pt x="0" y="23483"/>
                    </a:lnTo>
                    <a:cubicBezTo>
                      <a:pt x="0" y="10514"/>
                      <a:pt x="10514" y="0"/>
                      <a:pt x="23483" y="0"/>
                    </a:cubicBezTo>
                    <a:close/>
                  </a:path>
                </a:pathLst>
              </a:custGeom>
              <a:solidFill>
                <a:srgbClr val="003076"/>
              </a:solidFill>
            </p:spPr>
          </p:sp>
          <p:sp>
            <p:nvSpPr>
              <p:cNvPr id="28" name="TextBox 28"/>
              <p:cNvSpPr txBox="1"/>
              <p:nvPr/>
            </p:nvSpPr>
            <p:spPr>
              <a:xfrm>
                <a:off x="0" y="-38100"/>
                <a:ext cx="3704668" cy="202772"/>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28234" y="-85725"/>
              <a:ext cx="21315903" cy="912071"/>
            </a:xfrm>
            <a:prstGeom prst="rect">
              <a:avLst/>
            </a:prstGeom>
          </p:spPr>
          <p:txBody>
            <a:bodyPr lIns="0" tIns="0" rIns="0" bIns="0" rtlCol="0" anchor="t">
              <a:spAutoFit/>
            </a:bodyPr>
            <a:lstStyle/>
            <a:p>
              <a:pPr algn="ctr">
                <a:lnSpc>
                  <a:spcPts val="5740"/>
                </a:lnSpc>
              </a:pPr>
              <a:r>
                <a:rPr lang="en-US" sz="4100" b="1">
                  <a:solidFill>
                    <a:srgbClr val="FFFFFF"/>
                  </a:solidFill>
                  <a:latin typeface="Faustina Bold"/>
                  <a:ea typeface="Faustina Bold"/>
                  <a:cs typeface="Faustina Bold"/>
                  <a:sym typeface="Faustina Bold"/>
                </a:rPr>
                <a:t>4. Đề xuất chiến lược CRM phù hợp cho từng phân khúc khách hàng</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449308" y="2443225"/>
            <a:ext cx="19186615" cy="6029475"/>
            <a:chOff x="0" y="0"/>
            <a:chExt cx="5053265" cy="1588010"/>
          </a:xfrm>
        </p:grpSpPr>
        <p:sp>
          <p:nvSpPr>
            <p:cNvPr id="3" name="Freeform 3"/>
            <p:cNvSpPr/>
            <p:nvPr/>
          </p:nvSpPr>
          <p:spPr>
            <a:xfrm>
              <a:off x="0" y="0"/>
              <a:ext cx="5053265" cy="1588010"/>
            </a:xfrm>
            <a:custGeom>
              <a:avLst/>
              <a:gdLst/>
              <a:ahLst/>
              <a:cxnLst/>
              <a:rect l="l" t="t" r="r" b="b"/>
              <a:pathLst>
                <a:path w="5053265" h="1588010">
                  <a:moveTo>
                    <a:pt x="20579" y="0"/>
                  </a:moveTo>
                  <a:lnTo>
                    <a:pt x="5032686" y="0"/>
                  </a:lnTo>
                  <a:cubicBezTo>
                    <a:pt x="5044051" y="0"/>
                    <a:pt x="5053265" y="9213"/>
                    <a:pt x="5053265" y="20579"/>
                  </a:cubicBezTo>
                  <a:lnTo>
                    <a:pt x="5053265" y="1567431"/>
                  </a:lnTo>
                  <a:cubicBezTo>
                    <a:pt x="5053265" y="1578797"/>
                    <a:pt x="5044051" y="1588010"/>
                    <a:pt x="5032686" y="1588010"/>
                  </a:cubicBezTo>
                  <a:lnTo>
                    <a:pt x="20579" y="1588010"/>
                  </a:lnTo>
                  <a:cubicBezTo>
                    <a:pt x="15121" y="1588010"/>
                    <a:pt x="9887" y="1585842"/>
                    <a:pt x="6027" y="1581983"/>
                  </a:cubicBezTo>
                  <a:cubicBezTo>
                    <a:pt x="2168" y="1578123"/>
                    <a:pt x="0" y="1572889"/>
                    <a:pt x="0" y="1567431"/>
                  </a:cubicBezTo>
                  <a:lnTo>
                    <a:pt x="0" y="20579"/>
                  </a:lnTo>
                  <a:cubicBezTo>
                    <a:pt x="0" y="9213"/>
                    <a:pt x="9213" y="0"/>
                    <a:pt x="20579" y="0"/>
                  </a:cubicBezTo>
                  <a:close/>
                </a:path>
              </a:pathLst>
            </a:custGeom>
            <a:solidFill>
              <a:srgbClr val="003076"/>
            </a:solidFill>
          </p:spPr>
        </p:sp>
        <p:sp>
          <p:nvSpPr>
            <p:cNvPr id="4" name="TextBox 4"/>
            <p:cNvSpPr txBox="1"/>
            <p:nvPr/>
          </p:nvSpPr>
          <p:spPr>
            <a:xfrm>
              <a:off x="0" y="-28575"/>
              <a:ext cx="5053265" cy="1616585"/>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1320603" y="4554224"/>
            <a:ext cx="15646794" cy="1311901"/>
          </a:xfrm>
          <a:prstGeom prst="rect">
            <a:avLst/>
          </a:prstGeom>
        </p:spPr>
        <p:txBody>
          <a:bodyPr lIns="0" tIns="0" rIns="0" bIns="0" rtlCol="0" anchor="t">
            <a:spAutoFit/>
          </a:bodyPr>
          <a:lstStyle/>
          <a:p>
            <a:pPr algn="ctr">
              <a:lnSpc>
                <a:spcPts val="10069"/>
              </a:lnSpc>
            </a:pPr>
            <a:r>
              <a:rPr lang="en-US" sz="9499" b="1">
                <a:solidFill>
                  <a:srgbClr val="FFFFFF"/>
                </a:solidFill>
                <a:latin typeface="Faustina Bold"/>
                <a:ea typeface="Faustina Bold"/>
                <a:cs typeface="Faustina Bold"/>
                <a:sym typeface="Faustina Bold"/>
              </a:rPr>
              <a:t>IV. KẾT LUẬN</a:t>
            </a:r>
          </a:p>
        </p:txBody>
      </p:sp>
      <p:sp>
        <p:nvSpPr>
          <p:cNvPr id="6" name="Freeform 6"/>
          <p:cNvSpPr/>
          <p:nvPr/>
        </p:nvSpPr>
        <p:spPr>
          <a:xfrm rot="5400000" flipH="1" flipV="1">
            <a:off x="15689036" y="3279619"/>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flipH="1" flipV="1">
            <a:off x="-2363705" y="4111167"/>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1544217" y="1028700"/>
            <a:ext cx="6873396" cy="886422"/>
            <a:chOff x="0" y="0"/>
            <a:chExt cx="9164529" cy="1181895"/>
          </a:xfrm>
        </p:grpSpPr>
        <p:grpSp>
          <p:nvGrpSpPr>
            <p:cNvPr id="3" name="Group 3"/>
            <p:cNvGrpSpPr/>
            <p:nvPr/>
          </p:nvGrpSpPr>
          <p:grpSpPr>
            <a:xfrm>
              <a:off x="0" y="0"/>
              <a:ext cx="9164529" cy="1181895"/>
              <a:chOff x="0" y="0"/>
              <a:chExt cx="1514482" cy="195314"/>
            </a:xfrm>
          </p:grpSpPr>
          <p:sp>
            <p:nvSpPr>
              <p:cNvPr id="4" name="Freeform 4"/>
              <p:cNvSpPr/>
              <p:nvPr/>
            </p:nvSpPr>
            <p:spPr>
              <a:xfrm>
                <a:off x="0" y="0"/>
                <a:ext cx="1514482" cy="195314"/>
              </a:xfrm>
              <a:custGeom>
                <a:avLst/>
                <a:gdLst/>
                <a:ahLst/>
                <a:cxnLst/>
                <a:rect l="l" t="t" r="r" b="b"/>
                <a:pathLst>
                  <a:path w="1514482" h="195314">
                    <a:moveTo>
                      <a:pt x="57444" y="0"/>
                    </a:moveTo>
                    <a:lnTo>
                      <a:pt x="1457038" y="0"/>
                    </a:lnTo>
                    <a:cubicBezTo>
                      <a:pt x="1472273" y="0"/>
                      <a:pt x="1486884" y="6052"/>
                      <a:pt x="1497657" y="16825"/>
                    </a:cubicBezTo>
                    <a:cubicBezTo>
                      <a:pt x="1508430" y="27598"/>
                      <a:pt x="1514482" y="42209"/>
                      <a:pt x="1514482" y="57444"/>
                    </a:cubicBezTo>
                    <a:lnTo>
                      <a:pt x="1514482" y="137870"/>
                    </a:lnTo>
                    <a:cubicBezTo>
                      <a:pt x="1514482" y="169595"/>
                      <a:pt x="1488763" y="195314"/>
                      <a:pt x="1457038" y="195314"/>
                    </a:cubicBezTo>
                    <a:lnTo>
                      <a:pt x="57444" y="195314"/>
                    </a:lnTo>
                    <a:cubicBezTo>
                      <a:pt x="25719" y="195314"/>
                      <a:pt x="0" y="169595"/>
                      <a:pt x="0" y="137870"/>
                    </a:cubicBezTo>
                    <a:lnTo>
                      <a:pt x="0" y="57444"/>
                    </a:lnTo>
                    <a:cubicBezTo>
                      <a:pt x="0" y="25719"/>
                      <a:pt x="25719" y="0"/>
                      <a:pt x="57444" y="0"/>
                    </a:cubicBezTo>
                    <a:close/>
                  </a:path>
                </a:pathLst>
              </a:custGeom>
              <a:solidFill>
                <a:srgbClr val="003076"/>
              </a:solidFill>
            </p:spPr>
          </p:sp>
          <p:sp>
            <p:nvSpPr>
              <p:cNvPr id="5" name="TextBox 5"/>
              <p:cNvSpPr txBox="1"/>
              <p:nvPr/>
            </p:nvSpPr>
            <p:spPr>
              <a:xfrm>
                <a:off x="0" y="-38100"/>
                <a:ext cx="1514482" cy="23341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15944" y="-95250"/>
              <a:ext cx="8714021"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Kết luận</a:t>
              </a:r>
            </a:p>
          </p:txBody>
        </p:sp>
      </p:grpSp>
      <p:sp>
        <p:nvSpPr>
          <p:cNvPr id="7" name="Freeform 7"/>
          <p:cNvSpPr/>
          <p:nvPr/>
        </p:nvSpPr>
        <p:spPr>
          <a:xfrm>
            <a:off x="9659517" y="2167021"/>
            <a:ext cx="6637467" cy="3716981"/>
          </a:xfrm>
          <a:custGeom>
            <a:avLst/>
            <a:gdLst/>
            <a:ahLst/>
            <a:cxnLst/>
            <a:rect l="l" t="t" r="r" b="b"/>
            <a:pathLst>
              <a:path w="6637467" h="3716981">
                <a:moveTo>
                  <a:pt x="0" y="0"/>
                </a:moveTo>
                <a:lnTo>
                  <a:pt x="6637466" y="0"/>
                </a:lnTo>
                <a:lnTo>
                  <a:pt x="6637466" y="3716981"/>
                </a:lnTo>
                <a:lnTo>
                  <a:pt x="0" y="3716981"/>
                </a:lnTo>
                <a:lnTo>
                  <a:pt x="0" y="0"/>
                </a:lnTo>
                <a:close/>
              </a:path>
            </a:pathLst>
          </a:custGeom>
          <a:blipFill>
            <a:blip r:embed="rId2"/>
            <a:stretch>
              <a:fillRect/>
            </a:stretch>
          </a:blipFill>
        </p:spPr>
      </p:sp>
      <p:sp>
        <p:nvSpPr>
          <p:cNvPr id="8" name="Freeform 8"/>
          <p:cNvSpPr/>
          <p:nvPr/>
        </p:nvSpPr>
        <p:spPr>
          <a:xfrm>
            <a:off x="2305398" y="2255183"/>
            <a:ext cx="5716521" cy="3760685"/>
          </a:xfrm>
          <a:custGeom>
            <a:avLst/>
            <a:gdLst/>
            <a:ahLst/>
            <a:cxnLst/>
            <a:rect l="l" t="t" r="r" b="b"/>
            <a:pathLst>
              <a:path w="5716521" h="3760685">
                <a:moveTo>
                  <a:pt x="0" y="0"/>
                </a:moveTo>
                <a:lnTo>
                  <a:pt x="5716521" y="0"/>
                </a:lnTo>
                <a:lnTo>
                  <a:pt x="5716521" y="3760685"/>
                </a:lnTo>
                <a:lnTo>
                  <a:pt x="0" y="3760685"/>
                </a:lnTo>
                <a:lnTo>
                  <a:pt x="0" y="0"/>
                </a:lnTo>
                <a:close/>
              </a:path>
            </a:pathLst>
          </a:custGeom>
          <a:blipFill>
            <a:blip r:embed="rId3"/>
            <a:stretch>
              <a:fillRect t="-3666" b="-16974"/>
            </a:stretch>
          </a:blipFill>
        </p:spPr>
      </p:sp>
      <p:sp>
        <p:nvSpPr>
          <p:cNvPr id="9" name="TextBox 9"/>
          <p:cNvSpPr txBox="1"/>
          <p:nvPr/>
        </p:nvSpPr>
        <p:spPr>
          <a:xfrm>
            <a:off x="1859721" y="6317830"/>
            <a:ext cx="7257837" cy="1005840"/>
          </a:xfrm>
          <a:prstGeom prst="rect">
            <a:avLst/>
          </a:prstGeom>
        </p:spPr>
        <p:txBody>
          <a:bodyPr lIns="0" tIns="0" rIns="0" bIns="0" rtlCol="0" anchor="t">
            <a:spAutoFit/>
          </a:bodyPr>
          <a:lstStyle/>
          <a:p>
            <a:pPr algn="l">
              <a:lnSpc>
                <a:spcPts val="4080"/>
              </a:lnSpc>
            </a:pPr>
            <a:r>
              <a:rPr lang="en-US" sz="3000" spc="-60">
                <a:solidFill>
                  <a:srgbClr val="000000"/>
                </a:solidFill>
                <a:latin typeface="Faustina"/>
                <a:ea typeface="Faustina"/>
                <a:cs typeface="Faustina"/>
                <a:sym typeface="Faustina"/>
              </a:rPr>
              <a:t>Khẳng định vai trò cốt lõi của việc </a:t>
            </a:r>
            <a:r>
              <a:rPr lang="en-US" sz="3000" b="1" spc="-60">
                <a:solidFill>
                  <a:srgbClr val="000000"/>
                </a:solidFill>
                <a:latin typeface="Faustina Bold"/>
                <a:ea typeface="Faustina Bold"/>
                <a:cs typeface="Faustina Bold"/>
                <a:sym typeface="Faustina Bold"/>
              </a:rPr>
              <a:t>phân khúc khách hàng trong chiến lược CRM hiện đại</a:t>
            </a:r>
          </a:p>
        </p:txBody>
      </p:sp>
      <p:sp>
        <p:nvSpPr>
          <p:cNvPr id="10" name="TextBox 10"/>
          <p:cNvSpPr txBox="1"/>
          <p:nvPr/>
        </p:nvSpPr>
        <p:spPr>
          <a:xfrm>
            <a:off x="9738391" y="6138760"/>
            <a:ext cx="7005392" cy="1468755"/>
          </a:xfrm>
          <a:prstGeom prst="rect">
            <a:avLst/>
          </a:prstGeom>
        </p:spPr>
        <p:txBody>
          <a:bodyPr lIns="0" tIns="0" rIns="0" bIns="0" rtlCol="0" anchor="t">
            <a:spAutoFit/>
          </a:bodyPr>
          <a:lstStyle/>
          <a:p>
            <a:pPr algn="l">
              <a:lnSpc>
                <a:spcPts val="3960"/>
              </a:lnSpc>
            </a:pPr>
            <a:r>
              <a:rPr lang="en-US" sz="3000" b="1" spc="-60">
                <a:solidFill>
                  <a:srgbClr val="000000"/>
                </a:solidFill>
                <a:latin typeface="Faustina Bold"/>
                <a:ea typeface="Faustina Bold"/>
                <a:cs typeface="Faustina Bold"/>
                <a:sym typeface="Faustina Bold"/>
              </a:rPr>
              <a:t>Mô hình RFM kết hợp với phân cụm</a:t>
            </a:r>
            <a:r>
              <a:rPr lang="en-US" sz="3000" spc="-60">
                <a:solidFill>
                  <a:srgbClr val="000000"/>
                </a:solidFill>
                <a:latin typeface="Faustina"/>
                <a:ea typeface="Faustina"/>
                <a:cs typeface="Faustina"/>
                <a:sym typeface="Faustina"/>
              </a:rPr>
              <a:t> là một công cụ hiệu quả trong CRM phân tích , giúp doanh nghiệp ra quyết định dựa trên dữ liệu</a:t>
            </a:r>
          </a:p>
        </p:txBody>
      </p:sp>
      <p:sp>
        <p:nvSpPr>
          <p:cNvPr id="11" name="TextBox 11"/>
          <p:cNvSpPr txBox="1"/>
          <p:nvPr/>
        </p:nvSpPr>
        <p:spPr>
          <a:xfrm>
            <a:off x="1741175" y="8045665"/>
            <a:ext cx="14752767" cy="1005840"/>
          </a:xfrm>
          <a:prstGeom prst="rect">
            <a:avLst/>
          </a:prstGeom>
        </p:spPr>
        <p:txBody>
          <a:bodyPr lIns="0" tIns="0" rIns="0" bIns="0" rtlCol="0" anchor="t">
            <a:spAutoFit/>
          </a:bodyPr>
          <a:lstStyle/>
          <a:p>
            <a:pPr algn="l">
              <a:lnSpc>
                <a:spcPts val="4080"/>
              </a:lnSpc>
            </a:pPr>
            <a:r>
              <a:rPr lang="en-US" sz="3000" spc="-60">
                <a:solidFill>
                  <a:srgbClr val="000000"/>
                </a:solidFill>
                <a:latin typeface="Faustina"/>
                <a:ea typeface="Faustina"/>
                <a:cs typeface="Faustina"/>
                <a:sym typeface="Faustina"/>
              </a:rPr>
              <a:t>⟶ Giúp doanh nghiệp hiểu rõ hành vi tiêu dùng, từ đó tối ưu tương tác, nâng cao hiệu quả tiếp thị và gia tăng giá trị vòng đời khách hàng (CLV)</a:t>
            </a:r>
          </a:p>
        </p:txBody>
      </p:sp>
    </p:spTree>
  </p:cSld>
  <p:clrMapOvr>
    <a:masterClrMapping/>
  </p:clrMapOvr>
  <p:transition spd="slow">
    <p:push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333" b="-83333"/>
            </a:stretch>
          </a:blipFill>
        </p:spPr>
      </p:sp>
      <p:grpSp>
        <p:nvGrpSpPr>
          <p:cNvPr id="3" name="Group 3"/>
          <p:cNvGrpSpPr/>
          <p:nvPr/>
        </p:nvGrpSpPr>
        <p:grpSpPr>
          <a:xfrm>
            <a:off x="-1495552" y="-1037750"/>
            <a:ext cx="15523493" cy="7047126"/>
            <a:chOff x="0" y="0"/>
            <a:chExt cx="8520878" cy="3868183"/>
          </a:xfrm>
        </p:grpSpPr>
        <p:sp>
          <p:nvSpPr>
            <p:cNvPr id="4" name="Freeform 4"/>
            <p:cNvSpPr/>
            <p:nvPr/>
          </p:nvSpPr>
          <p:spPr>
            <a:xfrm>
              <a:off x="0" y="0"/>
              <a:ext cx="8520878" cy="3868182"/>
            </a:xfrm>
            <a:custGeom>
              <a:avLst/>
              <a:gdLst/>
              <a:ahLst/>
              <a:cxnLst/>
              <a:rect l="l" t="t" r="r" b="b"/>
              <a:pathLst>
                <a:path w="8520878" h="3868182">
                  <a:moveTo>
                    <a:pt x="0" y="1934091"/>
                  </a:moveTo>
                  <a:cubicBezTo>
                    <a:pt x="0" y="866473"/>
                    <a:pt x="1145206" y="0"/>
                    <a:pt x="2556264" y="0"/>
                  </a:cubicBezTo>
                  <a:lnTo>
                    <a:pt x="5964615" y="0"/>
                  </a:lnTo>
                  <a:cubicBezTo>
                    <a:pt x="7375673" y="0"/>
                    <a:pt x="8520878" y="866473"/>
                    <a:pt x="8520878" y="1934091"/>
                  </a:cubicBezTo>
                  <a:cubicBezTo>
                    <a:pt x="8520878" y="3001710"/>
                    <a:pt x="7375673" y="3868182"/>
                    <a:pt x="5964615" y="3868182"/>
                  </a:cubicBezTo>
                  <a:lnTo>
                    <a:pt x="2556264" y="3868182"/>
                  </a:lnTo>
                  <a:cubicBezTo>
                    <a:pt x="1145206" y="3868182"/>
                    <a:pt x="0" y="3001710"/>
                    <a:pt x="0" y="1934091"/>
                  </a:cubicBezTo>
                  <a:close/>
                </a:path>
              </a:pathLst>
            </a:custGeom>
            <a:blipFill>
              <a:blip r:embed="rId3"/>
              <a:stretch>
                <a:fillRect t="-30713" b="-30713"/>
              </a:stretch>
            </a:blipFill>
          </p:spPr>
        </p:sp>
      </p:grpSp>
      <p:sp>
        <p:nvSpPr>
          <p:cNvPr id="5" name="TextBox 5"/>
          <p:cNvSpPr txBox="1"/>
          <p:nvPr/>
        </p:nvSpPr>
        <p:spPr>
          <a:xfrm>
            <a:off x="7585354" y="6318684"/>
            <a:ext cx="10702646" cy="2087108"/>
          </a:xfrm>
          <a:prstGeom prst="rect">
            <a:avLst/>
          </a:prstGeom>
        </p:spPr>
        <p:txBody>
          <a:bodyPr lIns="0" tIns="0" rIns="0" bIns="0" rtlCol="0" anchor="t">
            <a:spAutoFit/>
          </a:bodyPr>
          <a:lstStyle/>
          <a:p>
            <a:pPr algn="l">
              <a:lnSpc>
                <a:spcPts val="17036"/>
              </a:lnSpc>
            </a:pPr>
            <a:r>
              <a:rPr lang="en-US" sz="12168" b="1">
                <a:solidFill>
                  <a:srgbClr val="00295D"/>
                </a:solidFill>
                <a:latin typeface="Faustina Bold"/>
                <a:ea typeface="Faustina Bold"/>
                <a:cs typeface="Faustina Bold"/>
                <a:sym typeface="Faustina Bold"/>
              </a:rPr>
              <a:t>Thank you</a:t>
            </a:r>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1028700" y="1526036"/>
            <a:ext cx="8272173" cy="4519332"/>
          </a:xfrm>
          <a:custGeom>
            <a:avLst/>
            <a:gdLst/>
            <a:ahLst/>
            <a:cxnLst/>
            <a:rect l="l" t="t" r="r" b="b"/>
            <a:pathLst>
              <a:path w="8272173" h="4519332">
                <a:moveTo>
                  <a:pt x="0" y="0"/>
                </a:moveTo>
                <a:lnTo>
                  <a:pt x="8272173" y="0"/>
                </a:lnTo>
                <a:lnTo>
                  <a:pt x="8272173" y="4519332"/>
                </a:lnTo>
                <a:lnTo>
                  <a:pt x="0" y="4519332"/>
                </a:lnTo>
                <a:lnTo>
                  <a:pt x="0" y="0"/>
                </a:lnTo>
                <a:close/>
              </a:path>
            </a:pathLst>
          </a:custGeom>
          <a:blipFill>
            <a:blip r:embed="rId2"/>
            <a:stretch>
              <a:fillRect l="-1800" r="-1800"/>
            </a:stretch>
          </a:blipFill>
        </p:spPr>
      </p:sp>
      <p:sp>
        <p:nvSpPr>
          <p:cNvPr id="3" name="Freeform 3"/>
          <p:cNvSpPr/>
          <p:nvPr/>
        </p:nvSpPr>
        <p:spPr>
          <a:xfrm>
            <a:off x="9568014" y="1526036"/>
            <a:ext cx="7383936" cy="4519332"/>
          </a:xfrm>
          <a:custGeom>
            <a:avLst/>
            <a:gdLst/>
            <a:ahLst/>
            <a:cxnLst/>
            <a:rect l="l" t="t" r="r" b="b"/>
            <a:pathLst>
              <a:path w="7383936" h="4519332">
                <a:moveTo>
                  <a:pt x="0" y="0"/>
                </a:moveTo>
                <a:lnTo>
                  <a:pt x="7383936" y="0"/>
                </a:lnTo>
                <a:lnTo>
                  <a:pt x="7383936" y="4519332"/>
                </a:lnTo>
                <a:lnTo>
                  <a:pt x="0" y="4519332"/>
                </a:lnTo>
                <a:lnTo>
                  <a:pt x="0" y="0"/>
                </a:lnTo>
                <a:close/>
              </a:path>
            </a:pathLst>
          </a:custGeom>
          <a:blipFill>
            <a:blip r:embed="rId3"/>
            <a:stretch>
              <a:fillRect t="-15042" b="-7497"/>
            </a:stretch>
          </a:blipFill>
        </p:spPr>
      </p:sp>
      <p:sp>
        <p:nvSpPr>
          <p:cNvPr id="4" name="TextBox 4"/>
          <p:cNvSpPr txBox="1"/>
          <p:nvPr/>
        </p:nvSpPr>
        <p:spPr>
          <a:xfrm>
            <a:off x="721350" y="6707803"/>
            <a:ext cx="16230600" cy="15811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42D62"/>
                </a:solidFill>
                <a:latin typeface="Faustina"/>
                <a:ea typeface="Faustina"/>
                <a:cs typeface="Faustina"/>
                <a:sym typeface="Faustina"/>
              </a:rPr>
              <a:t>Đề tài xoay quanh chiến lược CRM, tập trung vào khai thác dữ liệu bán hàng bằng mô hình RFM kết hợp thuật toán K-Means để phân khúc khách hàng theo hành vi và áp dụng các kiến thức trong học phần Phân tích dữ liệu</a:t>
            </a:r>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449308" y="2443225"/>
            <a:ext cx="19186615" cy="6029475"/>
            <a:chOff x="0" y="0"/>
            <a:chExt cx="5053265" cy="1588010"/>
          </a:xfrm>
        </p:grpSpPr>
        <p:sp>
          <p:nvSpPr>
            <p:cNvPr id="3" name="Freeform 3"/>
            <p:cNvSpPr/>
            <p:nvPr/>
          </p:nvSpPr>
          <p:spPr>
            <a:xfrm>
              <a:off x="0" y="0"/>
              <a:ext cx="5053265" cy="1588010"/>
            </a:xfrm>
            <a:custGeom>
              <a:avLst/>
              <a:gdLst/>
              <a:ahLst/>
              <a:cxnLst/>
              <a:rect l="l" t="t" r="r" b="b"/>
              <a:pathLst>
                <a:path w="5053265" h="1588010">
                  <a:moveTo>
                    <a:pt x="20579" y="0"/>
                  </a:moveTo>
                  <a:lnTo>
                    <a:pt x="5032686" y="0"/>
                  </a:lnTo>
                  <a:cubicBezTo>
                    <a:pt x="5044051" y="0"/>
                    <a:pt x="5053265" y="9213"/>
                    <a:pt x="5053265" y="20579"/>
                  </a:cubicBezTo>
                  <a:lnTo>
                    <a:pt x="5053265" y="1567431"/>
                  </a:lnTo>
                  <a:cubicBezTo>
                    <a:pt x="5053265" y="1578797"/>
                    <a:pt x="5044051" y="1588010"/>
                    <a:pt x="5032686" y="1588010"/>
                  </a:cubicBezTo>
                  <a:lnTo>
                    <a:pt x="20579" y="1588010"/>
                  </a:lnTo>
                  <a:cubicBezTo>
                    <a:pt x="15121" y="1588010"/>
                    <a:pt x="9887" y="1585842"/>
                    <a:pt x="6027" y="1581983"/>
                  </a:cubicBezTo>
                  <a:cubicBezTo>
                    <a:pt x="2168" y="1578123"/>
                    <a:pt x="0" y="1572889"/>
                    <a:pt x="0" y="1567431"/>
                  </a:cubicBezTo>
                  <a:lnTo>
                    <a:pt x="0" y="20579"/>
                  </a:lnTo>
                  <a:cubicBezTo>
                    <a:pt x="0" y="9213"/>
                    <a:pt x="9213" y="0"/>
                    <a:pt x="20579" y="0"/>
                  </a:cubicBezTo>
                  <a:close/>
                </a:path>
              </a:pathLst>
            </a:custGeom>
            <a:solidFill>
              <a:srgbClr val="00295D"/>
            </a:solidFill>
          </p:spPr>
        </p:sp>
        <p:sp>
          <p:nvSpPr>
            <p:cNvPr id="4" name="TextBox 4"/>
            <p:cNvSpPr txBox="1"/>
            <p:nvPr/>
          </p:nvSpPr>
          <p:spPr>
            <a:xfrm>
              <a:off x="0" y="-28575"/>
              <a:ext cx="5053265" cy="1616585"/>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1320603" y="4554224"/>
            <a:ext cx="15646794" cy="1311901"/>
          </a:xfrm>
          <a:prstGeom prst="rect">
            <a:avLst/>
          </a:prstGeom>
        </p:spPr>
        <p:txBody>
          <a:bodyPr lIns="0" tIns="0" rIns="0" bIns="0" rtlCol="0" anchor="t">
            <a:spAutoFit/>
          </a:bodyPr>
          <a:lstStyle/>
          <a:p>
            <a:pPr algn="ctr">
              <a:lnSpc>
                <a:spcPts val="10069"/>
              </a:lnSpc>
            </a:pPr>
            <a:r>
              <a:rPr lang="en-US" sz="9499" b="1">
                <a:solidFill>
                  <a:srgbClr val="FFFFFF"/>
                </a:solidFill>
                <a:latin typeface="Faustina Bold"/>
                <a:ea typeface="Faustina Bold"/>
                <a:cs typeface="Faustina Bold"/>
                <a:sym typeface="Faustina Bold"/>
              </a:rPr>
              <a:t>II. CƠ SỞ LÝ THUYẾT</a:t>
            </a:r>
          </a:p>
        </p:txBody>
      </p:sp>
      <p:sp>
        <p:nvSpPr>
          <p:cNvPr id="6" name="Freeform 6"/>
          <p:cNvSpPr/>
          <p:nvPr/>
        </p:nvSpPr>
        <p:spPr>
          <a:xfrm rot="5400000" flipH="1" flipV="1">
            <a:off x="15689036" y="3279619"/>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flipH="1" flipV="1">
            <a:off x="-2363705" y="4111167"/>
            <a:ext cx="5197928" cy="3525140"/>
          </a:xfrm>
          <a:custGeom>
            <a:avLst/>
            <a:gdLst/>
            <a:ahLst/>
            <a:cxnLst/>
            <a:rect l="l" t="t" r="r" b="b"/>
            <a:pathLst>
              <a:path w="5197928" h="3525140">
                <a:moveTo>
                  <a:pt x="5197928" y="3525140"/>
                </a:moveTo>
                <a:lnTo>
                  <a:pt x="0" y="3525140"/>
                </a:lnTo>
                <a:lnTo>
                  <a:pt x="0" y="0"/>
                </a:lnTo>
                <a:lnTo>
                  <a:pt x="5197928" y="0"/>
                </a:lnTo>
                <a:lnTo>
                  <a:pt x="5197928" y="352514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2225794" y="584907"/>
            <a:ext cx="13836412" cy="887587"/>
            <a:chOff x="0" y="0"/>
            <a:chExt cx="18448550" cy="1183449"/>
          </a:xfrm>
        </p:grpSpPr>
        <p:grpSp>
          <p:nvGrpSpPr>
            <p:cNvPr id="3" name="Group 3"/>
            <p:cNvGrpSpPr/>
            <p:nvPr/>
          </p:nvGrpSpPr>
          <p:grpSpPr>
            <a:xfrm>
              <a:off x="0" y="0"/>
              <a:ext cx="18448550" cy="1183449"/>
              <a:chOff x="0" y="0"/>
              <a:chExt cx="3048711" cy="195571"/>
            </a:xfrm>
          </p:grpSpPr>
          <p:sp>
            <p:nvSpPr>
              <p:cNvPr id="4" name="Freeform 4"/>
              <p:cNvSpPr/>
              <p:nvPr/>
            </p:nvSpPr>
            <p:spPr>
              <a:xfrm>
                <a:off x="0" y="0"/>
                <a:ext cx="3048711" cy="195571"/>
              </a:xfrm>
              <a:custGeom>
                <a:avLst/>
                <a:gdLst/>
                <a:ahLst/>
                <a:cxnLst/>
                <a:rect l="l" t="t" r="r" b="b"/>
                <a:pathLst>
                  <a:path w="3048711" h="195571">
                    <a:moveTo>
                      <a:pt x="28536" y="0"/>
                    </a:moveTo>
                    <a:lnTo>
                      <a:pt x="3020175" y="0"/>
                    </a:lnTo>
                    <a:cubicBezTo>
                      <a:pt x="3027743" y="0"/>
                      <a:pt x="3035001" y="3006"/>
                      <a:pt x="3040353" y="8358"/>
                    </a:cubicBezTo>
                    <a:cubicBezTo>
                      <a:pt x="3045705" y="13710"/>
                      <a:pt x="3048711" y="20968"/>
                      <a:pt x="3048711" y="28536"/>
                    </a:cubicBezTo>
                    <a:lnTo>
                      <a:pt x="3048711" y="167034"/>
                    </a:lnTo>
                    <a:cubicBezTo>
                      <a:pt x="3048711" y="182795"/>
                      <a:pt x="3035935" y="195571"/>
                      <a:pt x="3020175" y="195571"/>
                    </a:cubicBezTo>
                    <a:lnTo>
                      <a:pt x="28536" y="195571"/>
                    </a:lnTo>
                    <a:cubicBezTo>
                      <a:pt x="12776" y="195571"/>
                      <a:pt x="0" y="182795"/>
                      <a:pt x="0" y="167034"/>
                    </a:cubicBezTo>
                    <a:lnTo>
                      <a:pt x="0" y="28536"/>
                    </a:lnTo>
                    <a:cubicBezTo>
                      <a:pt x="0" y="12776"/>
                      <a:pt x="12776" y="0"/>
                      <a:pt x="28536" y="0"/>
                    </a:cubicBezTo>
                    <a:close/>
                  </a:path>
                </a:pathLst>
              </a:custGeom>
              <a:solidFill>
                <a:srgbClr val="003076"/>
              </a:solidFill>
            </p:spPr>
          </p:sp>
          <p:sp>
            <p:nvSpPr>
              <p:cNvPr id="5" name="TextBox 5"/>
              <p:cNvSpPr txBox="1"/>
              <p:nvPr/>
            </p:nvSpPr>
            <p:spPr>
              <a:xfrm>
                <a:off x="0" y="-38100"/>
                <a:ext cx="3048711" cy="2336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95250"/>
              <a:ext cx="18448550"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1. CRM - Customer Relationship Management</a:t>
              </a:r>
            </a:p>
          </p:txBody>
        </p:sp>
      </p:grpSp>
      <p:sp>
        <p:nvSpPr>
          <p:cNvPr id="7" name="TextBox 7"/>
          <p:cNvSpPr txBox="1"/>
          <p:nvPr/>
        </p:nvSpPr>
        <p:spPr>
          <a:xfrm>
            <a:off x="1475172" y="7180464"/>
            <a:ext cx="15337655" cy="2648074"/>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42D62"/>
                </a:solidFill>
                <a:latin typeface="Faustina"/>
                <a:ea typeface="Faustina"/>
                <a:cs typeface="Faustina"/>
                <a:sym typeface="Faustina"/>
              </a:rPr>
              <a:t>CRM là phương pháp</a:t>
            </a:r>
            <a:r>
              <a:rPr lang="en-US" sz="3000" b="1">
                <a:solidFill>
                  <a:srgbClr val="042D62"/>
                </a:solidFill>
                <a:latin typeface="Faustina Bold"/>
                <a:ea typeface="Faustina Bold"/>
                <a:cs typeface="Faustina Bold"/>
                <a:sym typeface="Faustina Bold"/>
              </a:rPr>
              <a:t> thu thập, phân tích và quản lý thông tin khách hàng</a:t>
            </a:r>
            <a:r>
              <a:rPr lang="en-US" sz="3000">
                <a:solidFill>
                  <a:srgbClr val="042D62"/>
                </a:solidFill>
                <a:latin typeface="Faustina"/>
                <a:ea typeface="Faustina"/>
                <a:cs typeface="Faustina"/>
                <a:sym typeface="Faustina"/>
              </a:rPr>
              <a:t>, nhằm xây dựng mối quan hệ và nâng cao hiệu quả kinh doanh:</a:t>
            </a:r>
          </a:p>
          <a:p>
            <a:pPr marL="1295400" lvl="2" indent="-431800" algn="just">
              <a:lnSpc>
                <a:spcPts val="4200"/>
              </a:lnSpc>
              <a:buFont typeface="Arial"/>
              <a:buChar char="⚬"/>
            </a:pPr>
            <a:r>
              <a:rPr lang="en-US" sz="3000">
                <a:solidFill>
                  <a:srgbClr val="042D62"/>
                </a:solidFill>
                <a:latin typeface="Faustina"/>
                <a:ea typeface="Faustina"/>
                <a:cs typeface="Faustina"/>
                <a:sym typeface="Faustina"/>
              </a:rPr>
              <a:t>CRM vận hành</a:t>
            </a:r>
          </a:p>
          <a:p>
            <a:pPr marL="1295400" lvl="2" indent="-431800" algn="just">
              <a:lnSpc>
                <a:spcPts val="4200"/>
              </a:lnSpc>
              <a:buFont typeface="Arial"/>
              <a:buChar char="⚬"/>
            </a:pPr>
            <a:r>
              <a:rPr lang="en-US" sz="3000">
                <a:solidFill>
                  <a:srgbClr val="042D62"/>
                </a:solidFill>
                <a:latin typeface="Faustina"/>
                <a:ea typeface="Faustina"/>
                <a:cs typeface="Faustina"/>
                <a:sym typeface="Faustina"/>
              </a:rPr>
              <a:t>CRM phân tích</a:t>
            </a:r>
          </a:p>
          <a:p>
            <a:pPr marL="1295400" lvl="2" indent="-431800" algn="just">
              <a:lnSpc>
                <a:spcPts val="4200"/>
              </a:lnSpc>
              <a:buFont typeface="Arial"/>
              <a:buChar char="⚬"/>
            </a:pPr>
            <a:r>
              <a:rPr lang="en-US" sz="3000">
                <a:solidFill>
                  <a:srgbClr val="042D62"/>
                </a:solidFill>
                <a:latin typeface="Faustina"/>
                <a:ea typeface="Faustina"/>
                <a:cs typeface="Faustina"/>
                <a:sym typeface="Faustina"/>
              </a:rPr>
              <a:t>CRM cộng tác</a:t>
            </a:r>
          </a:p>
        </p:txBody>
      </p:sp>
      <p:sp>
        <p:nvSpPr>
          <p:cNvPr id="8" name="Freeform 8"/>
          <p:cNvSpPr/>
          <p:nvPr/>
        </p:nvSpPr>
        <p:spPr>
          <a:xfrm>
            <a:off x="1028700" y="1896901"/>
            <a:ext cx="9600156" cy="5124083"/>
          </a:xfrm>
          <a:custGeom>
            <a:avLst/>
            <a:gdLst/>
            <a:ahLst/>
            <a:cxnLst/>
            <a:rect l="l" t="t" r="r" b="b"/>
            <a:pathLst>
              <a:path w="9600156" h="5124083">
                <a:moveTo>
                  <a:pt x="0" y="0"/>
                </a:moveTo>
                <a:lnTo>
                  <a:pt x="9600156" y="0"/>
                </a:lnTo>
                <a:lnTo>
                  <a:pt x="9600156" y="5124084"/>
                </a:lnTo>
                <a:lnTo>
                  <a:pt x="0" y="5124084"/>
                </a:lnTo>
                <a:lnTo>
                  <a:pt x="0" y="0"/>
                </a:lnTo>
                <a:close/>
              </a:path>
            </a:pathLst>
          </a:custGeom>
          <a:blipFill>
            <a:blip r:embed="rId2"/>
            <a:stretch>
              <a:fillRect/>
            </a:stretch>
          </a:blipFill>
        </p:spPr>
      </p:sp>
      <p:sp>
        <p:nvSpPr>
          <p:cNvPr id="9" name="Freeform 9"/>
          <p:cNvSpPr/>
          <p:nvPr/>
        </p:nvSpPr>
        <p:spPr>
          <a:xfrm>
            <a:off x="10991189" y="1896901"/>
            <a:ext cx="6003364" cy="5124083"/>
          </a:xfrm>
          <a:custGeom>
            <a:avLst/>
            <a:gdLst/>
            <a:ahLst/>
            <a:cxnLst/>
            <a:rect l="l" t="t" r="r" b="b"/>
            <a:pathLst>
              <a:path w="6003364" h="5124083">
                <a:moveTo>
                  <a:pt x="0" y="0"/>
                </a:moveTo>
                <a:lnTo>
                  <a:pt x="6003364" y="0"/>
                </a:lnTo>
                <a:lnTo>
                  <a:pt x="6003364" y="5124084"/>
                </a:lnTo>
                <a:lnTo>
                  <a:pt x="0" y="5124084"/>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sp>
        <p:nvSpPr>
          <p:cNvPr id="2" name="Freeform 2"/>
          <p:cNvSpPr/>
          <p:nvPr/>
        </p:nvSpPr>
        <p:spPr>
          <a:xfrm>
            <a:off x="8901482" y="2580347"/>
            <a:ext cx="8500508" cy="4703614"/>
          </a:xfrm>
          <a:custGeom>
            <a:avLst/>
            <a:gdLst/>
            <a:ahLst/>
            <a:cxnLst/>
            <a:rect l="l" t="t" r="r" b="b"/>
            <a:pathLst>
              <a:path w="8500508" h="4703614">
                <a:moveTo>
                  <a:pt x="0" y="0"/>
                </a:moveTo>
                <a:lnTo>
                  <a:pt x="8500508" y="0"/>
                </a:lnTo>
                <a:lnTo>
                  <a:pt x="8500508" y="4703614"/>
                </a:lnTo>
                <a:lnTo>
                  <a:pt x="0" y="4703614"/>
                </a:lnTo>
                <a:lnTo>
                  <a:pt x="0" y="0"/>
                </a:lnTo>
                <a:close/>
              </a:path>
            </a:pathLst>
          </a:custGeom>
          <a:blipFill>
            <a:blip r:embed="rId2"/>
            <a:stretch>
              <a:fillRect/>
            </a:stretch>
          </a:blipFill>
        </p:spPr>
      </p:sp>
      <p:sp>
        <p:nvSpPr>
          <p:cNvPr id="3" name="TextBox 3"/>
          <p:cNvSpPr txBox="1"/>
          <p:nvPr/>
        </p:nvSpPr>
        <p:spPr>
          <a:xfrm>
            <a:off x="886010" y="2285072"/>
            <a:ext cx="7652011" cy="4181475"/>
          </a:xfrm>
          <a:prstGeom prst="rect">
            <a:avLst/>
          </a:prstGeom>
        </p:spPr>
        <p:txBody>
          <a:bodyPr lIns="0" tIns="0" rIns="0" bIns="0" rtlCol="0" anchor="t">
            <a:spAutoFit/>
          </a:bodyPr>
          <a:lstStyle/>
          <a:p>
            <a:pPr algn="just">
              <a:lnSpc>
                <a:spcPts val="6750"/>
              </a:lnSpc>
            </a:pPr>
            <a:r>
              <a:rPr lang="en-US" sz="3000">
                <a:solidFill>
                  <a:srgbClr val="042D62"/>
                </a:solidFill>
                <a:latin typeface="Faustina"/>
                <a:ea typeface="Faustina"/>
                <a:cs typeface="Faustina"/>
                <a:sym typeface="Faustina"/>
              </a:rPr>
              <a:t>Là phương pháp</a:t>
            </a:r>
            <a:r>
              <a:rPr lang="en-US" sz="3000" b="1">
                <a:solidFill>
                  <a:srgbClr val="042D62"/>
                </a:solidFill>
                <a:latin typeface="Faustina Bold"/>
                <a:ea typeface="Faustina Bold"/>
                <a:cs typeface="Faustina Bold"/>
                <a:sym typeface="Faustina Bold"/>
              </a:rPr>
              <a:t> phân loại và quản lý khách hàng</a:t>
            </a:r>
            <a:r>
              <a:rPr lang="en-US" sz="3000">
                <a:solidFill>
                  <a:srgbClr val="042D62"/>
                </a:solidFill>
                <a:latin typeface="Faustina"/>
                <a:ea typeface="Faustina"/>
                <a:cs typeface="Faustina"/>
                <a:sym typeface="Faustina"/>
              </a:rPr>
              <a:t>,  dựa trên ba yếu tố:</a:t>
            </a:r>
          </a:p>
          <a:p>
            <a:pPr marL="647700" lvl="1" indent="-323850" algn="just">
              <a:lnSpc>
                <a:spcPts val="6750"/>
              </a:lnSpc>
              <a:buFont typeface="Arial"/>
              <a:buChar char="•"/>
            </a:pPr>
            <a:r>
              <a:rPr lang="en-US" sz="3000">
                <a:solidFill>
                  <a:srgbClr val="042D62"/>
                </a:solidFill>
                <a:latin typeface="Faustina"/>
                <a:ea typeface="Faustina"/>
                <a:cs typeface="Faustina"/>
                <a:sym typeface="Faustina"/>
              </a:rPr>
              <a:t>Recency (lần mua gần nhất)</a:t>
            </a:r>
          </a:p>
          <a:p>
            <a:pPr marL="647700" lvl="1" indent="-323850" algn="just">
              <a:lnSpc>
                <a:spcPts val="6750"/>
              </a:lnSpc>
              <a:buFont typeface="Arial"/>
              <a:buChar char="•"/>
            </a:pPr>
            <a:r>
              <a:rPr lang="en-US" sz="3000">
                <a:solidFill>
                  <a:srgbClr val="042D62"/>
                </a:solidFill>
                <a:latin typeface="Faustina"/>
                <a:ea typeface="Faustina"/>
                <a:cs typeface="Faustina"/>
                <a:sym typeface="Faustina"/>
              </a:rPr>
              <a:t>Frequency (tần suất mua hàng)</a:t>
            </a:r>
          </a:p>
          <a:p>
            <a:pPr marL="647700" lvl="1" indent="-323850" algn="just">
              <a:lnSpc>
                <a:spcPts val="6750"/>
              </a:lnSpc>
              <a:buFont typeface="Arial"/>
              <a:buChar char="•"/>
            </a:pPr>
            <a:r>
              <a:rPr lang="en-US" sz="3000">
                <a:solidFill>
                  <a:srgbClr val="042D62"/>
                </a:solidFill>
                <a:latin typeface="Faustina"/>
                <a:ea typeface="Faustina"/>
                <a:cs typeface="Faustina"/>
                <a:sym typeface="Faustina"/>
              </a:rPr>
              <a:t>Monetary (giá trị chi tiêu)</a:t>
            </a:r>
          </a:p>
        </p:txBody>
      </p:sp>
      <p:sp>
        <p:nvSpPr>
          <p:cNvPr id="4" name="TextBox 4"/>
          <p:cNvSpPr txBox="1"/>
          <p:nvPr/>
        </p:nvSpPr>
        <p:spPr>
          <a:xfrm>
            <a:off x="886010" y="7653037"/>
            <a:ext cx="16515980" cy="1226820"/>
          </a:xfrm>
          <a:prstGeom prst="rect">
            <a:avLst/>
          </a:prstGeom>
        </p:spPr>
        <p:txBody>
          <a:bodyPr lIns="0" tIns="0" rIns="0" bIns="0" rtlCol="0" anchor="t">
            <a:spAutoFit/>
          </a:bodyPr>
          <a:lstStyle/>
          <a:p>
            <a:pPr algn="just">
              <a:lnSpc>
                <a:spcPts val="5040"/>
              </a:lnSpc>
            </a:pPr>
            <a:r>
              <a:rPr lang="en-US" sz="3000">
                <a:solidFill>
                  <a:srgbClr val="042D62"/>
                </a:solidFill>
                <a:latin typeface="Faustina"/>
                <a:ea typeface="Faustina"/>
                <a:cs typeface="Faustina"/>
                <a:sym typeface="Faustina"/>
              </a:rPr>
              <a:t>⟶  RFM giúp </a:t>
            </a:r>
            <a:r>
              <a:rPr lang="en-US" sz="3000" b="1">
                <a:solidFill>
                  <a:srgbClr val="042D62"/>
                </a:solidFill>
                <a:latin typeface="Faustina Bold"/>
                <a:ea typeface="Faustina Bold"/>
                <a:cs typeface="Faustina Bold"/>
                <a:sym typeface="Faustina Bold"/>
              </a:rPr>
              <a:t>phân nhóm khách hàng tiềm năng, cá nhân hóa marketing t</a:t>
            </a:r>
            <a:r>
              <a:rPr lang="en-US" sz="3000">
                <a:solidFill>
                  <a:srgbClr val="042D62"/>
                </a:solidFill>
                <a:latin typeface="Faustina"/>
                <a:ea typeface="Faustina"/>
                <a:cs typeface="Faustina"/>
                <a:sym typeface="Faustina"/>
              </a:rPr>
              <a:t>heo nguyên lý Pareto (20% khách hàng tạo ra 80% doanh số)</a:t>
            </a:r>
          </a:p>
        </p:txBody>
      </p:sp>
      <p:grpSp>
        <p:nvGrpSpPr>
          <p:cNvPr id="5" name="Group 5"/>
          <p:cNvGrpSpPr/>
          <p:nvPr/>
        </p:nvGrpSpPr>
        <p:grpSpPr>
          <a:xfrm>
            <a:off x="2374591" y="1028700"/>
            <a:ext cx="13053781" cy="886422"/>
            <a:chOff x="0" y="0"/>
            <a:chExt cx="17405042" cy="1181895"/>
          </a:xfrm>
        </p:grpSpPr>
        <p:grpSp>
          <p:nvGrpSpPr>
            <p:cNvPr id="6" name="Group 6"/>
            <p:cNvGrpSpPr/>
            <p:nvPr/>
          </p:nvGrpSpPr>
          <p:grpSpPr>
            <a:xfrm>
              <a:off x="0" y="0"/>
              <a:ext cx="17405042" cy="1181895"/>
              <a:chOff x="0" y="0"/>
              <a:chExt cx="2876266" cy="195314"/>
            </a:xfrm>
          </p:grpSpPr>
          <p:sp>
            <p:nvSpPr>
              <p:cNvPr id="7" name="Freeform 7"/>
              <p:cNvSpPr/>
              <p:nvPr/>
            </p:nvSpPr>
            <p:spPr>
              <a:xfrm>
                <a:off x="0" y="0"/>
                <a:ext cx="2876266" cy="195314"/>
              </a:xfrm>
              <a:custGeom>
                <a:avLst/>
                <a:gdLst/>
                <a:ahLst/>
                <a:cxnLst/>
                <a:rect l="l" t="t" r="r" b="b"/>
                <a:pathLst>
                  <a:path w="2876266" h="195314">
                    <a:moveTo>
                      <a:pt x="30247" y="0"/>
                    </a:moveTo>
                    <a:lnTo>
                      <a:pt x="2846019" y="0"/>
                    </a:lnTo>
                    <a:cubicBezTo>
                      <a:pt x="2862724" y="0"/>
                      <a:pt x="2876266" y="13542"/>
                      <a:pt x="2876266" y="30247"/>
                    </a:cubicBezTo>
                    <a:lnTo>
                      <a:pt x="2876266" y="165067"/>
                    </a:lnTo>
                    <a:cubicBezTo>
                      <a:pt x="2876266" y="173089"/>
                      <a:pt x="2873080" y="180782"/>
                      <a:pt x="2867407" y="186455"/>
                    </a:cubicBezTo>
                    <a:cubicBezTo>
                      <a:pt x="2861735" y="192127"/>
                      <a:pt x="2854041" y="195314"/>
                      <a:pt x="2846019" y="195314"/>
                    </a:cubicBezTo>
                    <a:lnTo>
                      <a:pt x="30247" y="195314"/>
                    </a:lnTo>
                    <a:cubicBezTo>
                      <a:pt x="13542" y="195314"/>
                      <a:pt x="0" y="181772"/>
                      <a:pt x="0" y="165067"/>
                    </a:cubicBezTo>
                    <a:lnTo>
                      <a:pt x="0" y="30247"/>
                    </a:lnTo>
                    <a:cubicBezTo>
                      <a:pt x="0" y="13542"/>
                      <a:pt x="13542" y="0"/>
                      <a:pt x="30247" y="0"/>
                    </a:cubicBezTo>
                    <a:close/>
                  </a:path>
                </a:pathLst>
              </a:custGeom>
              <a:solidFill>
                <a:srgbClr val="003076"/>
              </a:solidFill>
            </p:spPr>
          </p:sp>
          <p:sp>
            <p:nvSpPr>
              <p:cNvPr id="8" name="TextBox 8"/>
              <p:cNvSpPr txBox="1"/>
              <p:nvPr/>
            </p:nvSpPr>
            <p:spPr>
              <a:xfrm>
                <a:off x="0" y="-38100"/>
                <a:ext cx="2876266" cy="23341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10115" y="-95250"/>
              <a:ext cx="16549449"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2. RFM (Recency - Frequency - Monetary)</a:t>
              </a:r>
            </a:p>
          </p:txBody>
        </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4471224" y="585489"/>
            <a:ext cx="9278448" cy="886422"/>
            <a:chOff x="0" y="0"/>
            <a:chExt cx="12371264" cy="1181895"/>
          </a:xfrm>
        </p:grpSpPr>
        <p:grpSp>
          <p:nvGrpSpPr>
            <p:cNvPr id="3" name="Group 3"/>
            <p:cNvGrpSpPr/>
            <p:nvPr/>
          </p:nvGrpSpPr>
          <p:grpSpPr>
            <a:xfrm>
              <a:off x="0" y="0"/>
              <a:ext cx="12371264" cy="1181895"/>
              <a:chOff x="0" y="0"/>
              <a:chExt cx="2044411" cy="195314"/>
            </a:xfrm>
          </p:grpSpPr>
          <p:sp>
            <p:nvSpPr>
              <p:cNvPr id="4" name="Freeform 4"/>
              <p:cNvSpPr/>
              <p:nvPr/>
            </p:nvSpPr>
            <p:spPr>
              <a:xfrm>
                <a:off x="0" y="0"/>
                <a:ext cx="2044410" cy="195314"/>
              </a:xfrm>
              <a:custGeom>
                <a:avLst/>
                <a:gdLst/>
                <a:ahLst/>
                <a:cxnLst/>
                <a:rect l="l" t="t" r="r" b="b"/>
                <a:pathLst>
                  <a:path w="2044410" h="195314">
                    <a:moveTo>
                      <a:pt x="42554" y="0"/>
                    </a:moveTo>
                    <a:lnTo>
                      <a:pt x="2001856" y="0"/>
                    </a:lnTo>
                    <a:cubicBezTo>
                      <a:pt x="2025358" y="0"/>
                      <a:pt x="2044410" y="19052"/>
                      <a:pt x="2044410" y="42554"/>
                    </a:cubicBezTo>
                    <a:lnTo>
                      <a:pt x="2044410" y="152760"/>
                    </a:lnTo>
                    <a:cubicBezTo>
                      <a:pt x="2044410" y="176262"/>
                      <a:pt x="2025358" y="195314"/>
                      <a:pt x="2001856" y="195314"/>
                    </a:cubicBezTo>
                    <a:lnTo>
                      <a:pt x="42554" y="195314"/>
                    </a:lnTo>
                    <a:cubicBezTo>
                      <a:pt x="19052" y="195314"/>
                      <a:pt x="0" y="176262"/>
                      <a:pt x="0" y="152760"/>
                    </a:cubicBezTo>
                    <a:lnTo>
                      <a:pt x="0" y="42554"/>
                    </a:lnTo>
                    <a:cubicBezTo>
                      <a:pt x="0" y="19052"/>
                      <a:pt x="19052" y="0"/>
                      <a:pt x="42554" y="0"/>
                    </a:cubicBezTo>
                    <a:close/>
                  </a:path>
                </a:pathLst>
              </a:custGeom>
              <a:solidFill>
                <a:srgbClr val="003076"/>
              </a:solidFill>
            </p:spPr>
          </p:sp>
          <p:sp>
            <p:nvSpPr>
              <p:cNvPr id="5" name="TextBox 5"/>
              <p:cNvSpPr txBox="1"/>
              <p:nvPr/>
            </p:nvSpPr>
            <p:spPr>
              <a:xfrm>
                <a:off x="0" y="-38100"/>
                <a:ext cx="2044411" cy="23341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91504" y="-95250"/>
              <a:ext cx="11763120"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3. Bài toán phân cụm K-means</a:t>
              </a:r>
            </a:p>
          </p:txBody>
        </p:sp>
      </p:grpSp>
      <p:sp>
        <p:nvSpPr>
          <p:cNvPr id="7" name="Freeform 7"/>
          <p:cNvSpPr/>
          <p:nvPr/>
        </p:nvSpPr>
        <p:spPr>
          <a:xfrm>
            <a:off x="9144000" y="2123159"/>
            <a:ext cx="7545586" cy="5659189"/>
          </a:xfrm>
          <a:custGeom>
            <a:avLst/>
            <a:gdLst/>
            <a:ahLst/>
            <a:cxnLst/>
            <a:rect l="l" t="t" r="r" b="b"/>
            <a:pathLst>
              <a:path w="7545586" h="5659189">
                <a:moveTo>
                  <a:pt x="0" y="0"/>
                </a:moveTo>
                <a:lnTo>
                  <a:pt x="7545586" y="0"/>
                </a:lnTo>
                <a:lnTo>
                  <a:pt x="7545586" y="5659189"/>
                </a:lnTo>
                <a:lnTo>
                  <a:pt x="0" y="5659189"/>
                </a:lnTo>
                <a:lnTo>
                  <a:pt x="0" y="0"/>
                </a:lnTo>
                <a:close/>
              </a:path>
            </a:pathLst>
          </a:custGeom>
          <a:blipFill>
            <a:blip r:embed="rId2"/>
            <a:stretch>
              <a:fillRect/>
            </a:stretch>
          </a:blipFill>
        </p:spPr>
      </p:sp>
      <p:sp>
        <p:nvSpPr>
          <p:cNvPr id="8" name="TextBox 8"/>
          <p:cNvSpPr txBox="1"/>
          <p:nvPr/>
        </p:nvSpPr>
        <p:spPr>
          <a:xfrm>
            <a:off x="1028700" y="2553516"/>
            <a:ext cx="6885048" cy="3091815"/>
          </a:xfrm>
          <a:prstGeom prst="rect">
            <a:avLst/>
          </a:prstGeom>
        </p:spPr>
        <p:txBody>
          <a:bodyPr lIns="0" tIns="0" rIns="0" bIns="0" rtlCol="0" anchor="t">
            <a:spAutoFit/>
          </a:bodyPr>
          <a:lstStyle/>
          <a:p>
            <a:pPr algn="just">
              <a:lnSpc>
                <a:spcPts val="4980"/>
              </a:lnSpc>
            </a:pPr>
            <a:r>
              <a:rPr lang="en-US" sz="3000" b="1">
                <a:solidFill>
                  <a:srgbClr val="042D62"/>
                </a:solidFill>
                <a:latin typeface="Faustina Bold"/>
                <a:ea typeface="Faustina Bold"/>
                <a:cs typeface="Faustina Bold"/>
                <a:sym typeface="Faustina Bold"/>
              </a:rPr>
              <a:t>K-means</a:t>
            </a:r>
            <a:r>
              <a:rPr lang="en-US" sz="3000">
                <a:solidFill>
                  <a:srgbClr val="042D62"/>
                </a:solidFill>
                <a:latin typeface="Faustina"/>
                <a:ea typeface="Faustina"/>
                <a:cs typeface="Faustina"/>
                <a:sym typeface="Faustina"/>
              </a:rPr>
              <a:t> là thuật toán phân cụm</a:t>
            </a:r>
            <a:r>
              <a:rPr lang="en-US" sz="3000" b="1">
                <a:solidFill>
                  <a:srgbClr val="042D62"/>
                </a:solidFill>
                <a:latin typeface="Faustina Bold"/>
                <a:ea typeface="Faustina Bold"/>
                <a:cs typeface="Faustina Bold"/>
                <a:sym typeface="Faustina Bold"/>
              </a:rPr>
              <a:t> không giám sát</a:t>
            </a:r>
            <a:r>
              <a:rPr lang="en-US" sz="3000">
                <a:solidFill>
                  <a:srgbClr val="042D62"/>
                </a:solidFill>
                <a:latin typeface="Faustina"/>
                <a:ea typeface="Faustina"/>
                <a:cs typeface="Faustina"/>
                <a:sym typeface="Faustina"/>
              </a:rPr>
              <a:t> thuộc nhóm phân cụm phân hoạch – là cách chia dữ liệu thành các cụm riêng biệt, không chồng lắp, dựa trên sự tương đồng.</a:t>
            </a:r>
          </a:p>
        </p:txBody>
      </p:sp>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9FF"/>
        </a:solidFill>
        <a:effectLst/>
      </p:bgPr>
    </p:bg>
    <p:spTree>
      <p:nvGrpSpPr>
        <p:cNvPr id="1" name=""/>
        <p:cNvGrpSpPr/>
        <p:nvPr/>
      </p:nvGrpSpPr>
      <p:grpSpPr>
        <a:xfrm>
          <a:off x="0" y="0"/>
          <a:ext cx="0" cy="0"/>
          <a:chOff x="0" y="0"/>
          <a:chExt cx="0" cy="0"/>
        </a:xfrm>
      </p:grpSpPr>
      <p:grpSp>
        <p:nvGrpSpPr>
          <p:cNvPr id="2" name="Group 2"/>
          <p:cNvGrpSpPr/>
          <p:nvPr/>
        </p:nvGrpSpPr>
        <p:grpSpPr>
          <a:xfrm>
            <a:off x="3453340" y="1028700"/>
            <a:ext cx="11381320" cy="886422"/>
            <a:chOff x="0" y="0"/>
            <a:chExt cx="15175093" cy="1181895"/>
          </a:xfrm>
        </p:grpSpPr>
        <p:grpSp>
          <p:nvGrpSpPr>
            <p:cNvPr id="3" name="Group 3"/>
            <p:cNvGrpSpPr/>
            <p:nvPr/>
          </p:nvGrpSpPr>
          <p:grpSpPr>
            <a:xfrm>
              <a:off x="0" y="0"/>
              <a:ext cx="15175093" cy="1181895"/>
              <a:chOff x="0" y="0"/>
              <a:chExt cx="2507757" cy="195314"/>
            </a:xfrm>
          </p:grpSpPr>
          <p:sp>
            <p:nvSpPr>
              <p:cNvPr id="4" name="Freeform 4"/>
              <p:cNvSpPr/>
              <p:nvPr/>
            </p:nvSpPr>
            <p:spPr>
              <a:xfrm>
                <a:off x="0" y="0"/>
                <a:ext cx="2507757" cy="195314"/>
              </a:xfrm>
              <a:custGeom>
                <a:avLst/>
                <a:gdLst/>
                <a:ahLst/>
                <a:cxnLst/>
                <a:rect l="l" t="t" r="r" b="b"/>
                <a:pathLst>
                  <a:path w="2507757" h="195314">
                    <a:moveTo>
                      <a:pt x="34692" y="0"/>
                    </a:moveTo>
                    <a:lnTo>
                      <a:pt x="2473065" y="0"/>
                    </a:lnTo>
                    <a:cubicBezTo>
                      <a:pt x="2492225" y="0"/>
                      <a:pt x="2507757" y="15532"/>
                      <a:pt x="2507757" y="34692"/>
                    </a:cubicBezTo>
                    <a:lnTo>
                      <a:pt x="2507757" y="160622"/>
                    </a:lnTo>
                    <a:cubicBezTo>
                      <a:pt x="2507757" y="169823"/>
                      <a:pt x="2504102" y="178647"/>
                      <a:pt x="2497596" y="185153"/>
                    </a:cubicBezTo>
                    <a:cubicBezTo>
                      <a:pt x="2491090" y="191659"/>
                      <a:pt x="2482266" y="195314"/>
                      <a:pt x="2473065" y="195314"/>
                    </a:cubicBezTo>
                    <a:lnTo>
                      <a:pt x="34692" y="195314"/>
                    </a:lnTo>
                    <a:cubicBezTo>
                      <a:pt x="15532" y="195314"/>
                      <a:pt x="0" y="179782"/>
                      <a:pt x="0" y="160622"/>
                    </a:cubicBezTo>
                    <a:lnTo>
                      <a:pt x="0" y="34692"/>
                    </a:lnTo>
                    <a:cubicBezTo>
                      <a:pt x="0" y="25491"/>
                      <a:pt x="3655" y="16667"/>
                      <a:pt x="10161" y="10161"/>
                    </a:cubicBezTo>
                    <a:cubicBezTo>
                      <a:pt x="16667" y="3655"/>
                      <a:pt x="25491" y="0"/>
                      <a:pt x="34692" y="0"/>
                    </a:cubicBezTo>
                    <a:close/>
                  </a:path>
                </a:pathLst>
              </a:custGeom>
              <a:solidFill>
                <a:srgbClr val="003076"/>
              </a:solidFill>
            </p:spPr>
          </p:sp>
          <p:sp>
            <p:nvSpPr>
              <p:cNvPr id="5" name="TextBox 5"/>
              <p:cNvSpPr txBox="1"/>
              <p:nvPr/>
            </p:nvSpPr>
            <p:spPr>
              <a:xfrm>
                <a:off x="0" y="-38100"/>
                <a:ext cx="2507757" cy="23341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57571" y="-95250"/>
              <a:ext cx="14429120" cy="1107017"/>
            </a:xfrm>
            <a:prstGeom prst="rect">
              <a:avLst/>
            </a:prstGeom>
          </p:spPr>
          <p:txBody>
            <a:bodyPr lIns="0" tIns="0" rIns="0" bIns="0" rtlCol="0" anchor="t">
              <a:spAutoFit/>
            </a:bodyPr>
            <a:lstStyle/>
            <a:p>
              <a:pPr algn="ctr">
                <a:lnSpc>
                  <a:spcPts val="7000"/>
                </a:lnSpc>
              </a:pPr>
              <a:r>
                <a:rPr lang="en-US" sz="5000" b="1">
                  <a:solidFill>
                    <a:srgbClr val="FFFFFF"/>
                  </a:solidFill>
                  <a:latin typeface="Faustina Bold"/>
                  <a:ea typeface="Faustina Bold"/>
                  <a:cs typeface="Faustina Bold"/>
                  <a:sym typeface="Faustina Bold"/>
                </a:rPr>
                <a:t>4. EDA - Phân tích khám phá dữ liệu</a:t>
              </a:r>
            </a:p>
          </p:txBody>
        </p:sp>
      </p:grpSp>
      <p:sp>
        <p:nvSpPr>
          <p:cNvPr id="7" name="Freeform 7"/>
          <p:cNvSpPr/>
          <p:nvPr/>
        </p:nvSpPr>
        <p:spPr>
          <a:xfrm>
            <a:off x="1584980" y="4784083"/>
            <a:ext cx="15118041" cy="4778512"/>
          </a:xfrm>
          <a:custGeom>
            <a:avLst/>
            <a:gdLst/>
            <a:ahLst/>
            <a:cxnLst/>
            <a:rect l="l" t="t" r="r" b="b"/>
            <a:pathLst>
              <a:path w="15118041" h="4778512">
                <a:moveTo>
                  <a:pt x="0" y="0"/>
                </a:moveTo>
                <a:lnTo>
                  <a:pt x="15118040" y="0"/>
                </a:lnTo>
                <a:lnTo>
                  <a:pt x="15118040" y="4778512"/>
                </a:lnTo>
                <a:lnTo>
                  <a:pt x="0" y="4778512"/>
                </a:lnTo>
                <a:lnTo>
                  <a:pt x="0" y="0"/>
                </a:lnTo>
                <a:close/>
              </a:path>
            </a:pathLst>
          </a:custGeom>
          <a:blipFill>
            <a:blip r:embed="rId2"/>
            <a:stretch>
              <a:fillRect t="-38585" b="-38585"/>
            </a:stretch>
          </a:blipFill>
        </p:spPr>
      </p:sp>
      <p:sp>
        <p:nvSpPr>
          <p:cNvPr id="8" name="TextBox 8"/>
          <p:cNvSpPr txBox="1"/>
          <p:nvPr/>
        </p:nvSpPr>
        <p:spPr>
          <a:xfrm>
            <a:off x="700142" y="2314115"/>
            <a:ext cx="16559158" cy="1966034"/>
          </a:xfrm>
          <a:prstGeom prst="rect">
            <a:avLst/>
          </a:prstGeom>
        </p:spPr>
        <p:txBody>
          <a:bodyPr lIns="0" tIns="0" rIns="0" bIns="0" rtlCol="0" anchor="t">
            <a:spAutoFit/>
          </a:bodyPr>
          <a:lstStyle/>
          <a:p>
            <a:pPr marL="647700" lvl="1" indent="-323850" algn="just">
              <a:lnSpc>
                <a:spcPts val="5370"/>
              </a:lnSpc>
              <a:buFont typeface="Arial"/>
              <a:buChar char="•"/>
            </a:pPr>
            <a:r>
              <a:rPr lang="en-US" sz="3000">
                <a:solidFill>
                  <a:srgbClr val="042D62"/>
                </a:solidFill>
                <a:latin typeface="Faustina"/>
                <a:ea typeface="Faustina"/>
                <a:cs typeface="Faustina"/>
                <a:sym typeface="Faustina"/>
              </a:rPr>
              <a:t>Là bước đầu giúp hiểu dữ liệu trước khi phân tích</a:t>
            </a:r>
          </a:p>
          <a:p>
            <a:pPr marL="647700" lvl="1" indent="-323850" algn="just">
              <a:lnSpc>
                <a:spcPts val="5370"/>
              </a:lnSpc>
              <a:buFont typeface="Arial"/>
              <a:buChar char="•"/>
            </a:pPr>
            <a:r>
              <a:rPr lang="en-US" sz="3000">
                <a:solidFill>
                  <a:srgbClr val="042D62"/>
                </a:solidFill>
                <a:latin typeface="Faustina"/>
                <a:ea typeface="Faustina"/>
                <a:cs typeface="Faustina"/>
                <a:sym typeface="Faustina"/>
              </a:rPr>
              <a:t>Thông qua các phân tích đơn biến, hai biến, đa biến để phát hiện lỗi và chuẩn bị dữ liệu sạch cho mô hình hóa.</a:t>
            </a:r>
          </a:p>
        </p:txBody>
      </p:sp>
    </p:spTree>
  </p:cSld>
  <p:clrMapOvr>
    <a:masterClrMapping/>
  </p:clrMapOvr>
  <p:transition spd="slow">
    <p:push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1821</Words>
  <Application>Microsoft Office PowerPoint</Application>
  <PresentationFormat>Custom</PresentationFormat>
  <Paragraphs>155</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Faustina</vt:lpstr>
      <vt:lpstr>Faustina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Group-5-48K21.2</dc:title>
  <cp:lastModifiedBy>hp</cp:lastModifiedBy>
  <cp:revision>4</cp:revision>
  <dcterms:created xsi:type="dcterms:W3CDTF">2006-08-16T00:00:00Z</dcterms:created>
  <dcterms:modified xsi:type="dcterms:W3CDTF">2025-04-25T15:32:00Z</dcterms:modified>
  <dc:identifier>DAGkzbKz4XU</dc:identifier>
</cp:coreProperties>
</file>